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61" r:id="rId4"/>
    <p:sldId id="262" r:id="rId5"/>
    <p:sldId id="263" r:id="rId6"/>
    <p:sldId id="264" r:id="rId7"/>
    <p:sldId id="265" r:id="rId8"/>
    <p:sldId id="266" r:id="rId9"/>
    <p:sldId id="267" r:id="rId10"/>
    <p:sldId id="268" r:id="rId11"/>
    <p:sldId id="258" r:id="rId12"/>
    <p:sldId id="269" r:id="rId13"/>
    <p:sldId id="257" r:id="rId14"/>
    <p:sldId id="259" r:id="rId15"/>
    <p:sldId id="270" r:id="rId16"/>
    <p:sldId id="271" r:id="rId17"/>
    <p:sldId id="272" r:id="rId18"/>
    <p:sldId id="273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33FF"/>
    <a:srgbClr val="339933"/>
    <a:srgbClr val="00CC00"/>
    <a:srgbClr val="003300"/>
    <a:srgbClr val="336600"/>
    <a:srgbClr val="FF3399"/>
    <a:srgbClr val="FF00FF"/>
    <a:srgbClr val="CC00CC"/>
    <a:srgbClr val="CC0099"/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984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9AB5FC-8940-4C4F-AAE7-B51887B07693}" type="datetimeFigureOut">
              <a:rPr lang="en-US" smtClean="0"/>
              <a:t>10/26/2023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05CEF9-E70E-4A85-ACF4-C1AE1C9C77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3681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9AB5FC-8940-4C4F-AAE7-B51887B07693}" type="datetimeFigureOut">
              <a:rPr lang="en-US" smtClean="0"/>
              <a:t>10/26/2023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05CEF9-E70E-4A85-ACF4-C1AE1C9C77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15131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9AB5FC-8940-4C4F-AAE7-B51887B07693}" type="datetimeFigureOut">
              <a:rPr lang="en-US" smtClean="0"/>
              <a:t>10/26/2023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05CEF9-E70E-4A85-ACF4-C1AE1C9C77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85623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9AB5FC-8940-4C4F-AAE7-B51887B07693}" type="datetimeFigureOut">
              <a:rPr lang="en-US" smtClean="0"/>
              <a:t>10/26/2023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05CEF9-E70E-4A85-ACF4-C1AE1C9C77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18062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9AB5FC-8940-4C4F-AAE7-B51887B07693}" type="datetimeFigureOut">
              <a:rPr lang="en-US" smtClean="0"/>
              <a:t>10/26/2023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05CEF9-E70E-4A85-ACF4-C1AE1C9C77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83447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9AB5FC-8940-4C4F-AAE7-B51887B07693}" type="datetimeFigureOut">
              <a:rPr lang="en-US" smtClean="0"/>
              <a:t>10/26/2023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05CEF9-E70E-4A85-ACF4-C1AE1C9C77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5461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9AB5FC-8940-4C4F-AAE7-B51887B07693}" type="datetimeFigureOut">
              <a:rPr lang="en-US" smtClean="0"/>
              <a:t>10/26/2023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05CEF9-E70E-4A85-ACF4-C1AE1C9C77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36905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9AB5FC-8940-4C4F-AAE7-B51887B07693}" type="datetimeFigureOut">
              <a:rPr lang="en-US" smtClean="0"/>
              <a:t>10/26/2023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05CEF9-E70E-4A85-ACF4-C1AE1C9C77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04540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9AB5FC-8940-4C4F-AAE7-B51887B07693}" type="datetimeFigureOut">
              <a:rPr lang="en-US" smtClean="0"/>
              <a:t>10/26/2023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05CEF9-E70E-4A85-ACF4-C1AE1C9C77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935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9AB5FC-8940-4C4F-AAE7-B51887B07693}" type="datetimeFigureOut">
              <a:rPr lang="en-US" smtClean="0"/>
              <a:t>10/26/2023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05CEF9-E70E-4A85-ACF4-C1AE1C9C77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65322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9AB5FC-8940-4C4F-AAE7-B51887B07693}" type="datetimeFigureOut">
              <a:rPr lang="en-US" smtClean="0"/>
              <a:t>10/26/2023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05CEF9-E70E-4A85-ACF4-C1AE1C9C77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26688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9AB5FC-8940-4C4F-AAE7-B51887B07693}" type="datetimeFigureOut">
              <a:rPr lang="en-US" smtClean="0"/>
              <a:t>10/26/2023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05CEF9-E70E-4A85-ACF4-C1AE1C9C77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85982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67544" y="1340768"/>
            <a:ext cx="8352928" cy="3168352"/>
          </a:xfrm>
          <a:solidFill>
            <a:srgbClr val="339933"/>
          </a:solidFill>
          <a:ln>
            <a:noFill/>
          </a:ln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txBody>
          <a:bodyPr>
            <a:noAutofit/>
          </a:bodyPr>
          <a:lstStyle/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sr-Cyrl-CS" sz="3200" b="1" dirty="0" smtClean="0">
                <a:solidFill>
                  <a:schemeClr val="bg1"/>
                </a:solidFill>
              </a:rPr>
              <a:t>ПРАВ</a:t>
            </a:r>
            <a:r>
              <a:rPr lang="sr-Cyrl-RS" sz="3200" b="1" dirty="0" smtClean="0">
                <a:solidFill>
                  <a:schemeClr val="bg1"/>
                </a:solidFill>
              </a:rPr>
              <a:t>НИ</a:t>
            </a:r>
            <a:r>
              <a:rPr lang="sr-Cyrl-CS" sz="3200" b="1" dirty="0" smtClean="0">
                <a:solidFill>
                  <a:schemeClr val="bg1"/>
                </a:solidFill>
              </a:rPr>
              <a:t> </a:t>
            </a:r>
            <a:r>
              <a:rPr lang="sr-Cyrl-CS" sz="3200" b="1" dirty="0" smtClean="0">
                <a:solidFill>
                  <a:schemeClr val="bg1"/>
                </a:solidFill>
              </a:rPr>
              <a:t>И ИНСТИТУЦИОНАЛНИ ОКВИР </a:t>
            </a:r>
            <a:br>
              <a:rPr lang="sr-Cyrl-CS" sz="3200" b="1" dirty="0" smtClean="0">
                <a:solidFill>
                  <a:schemeClr val="bg1"/>
                </a:solidFill>
              </a:rPr>
            </a:br>
            <a:r>
              <a:rPr lang="sr-Cyrl-CS" sz="3200" b="1" dirty="0" smtClean="0">
                <a:solidFill>
                  <a:schemeClr val="bg1"/>
                </a:solidFill>
              </a:rPr>
              <a:t>ЗАШТИТЕ </a:t>
            </a:r>
            <a:r>
              <a:rPr lang="sr-Cyrl-CS" sz="3200" b="1" dirty="0">
                <a:solidFill>
                  <a:schemeClr val="bg1"/>
                </a:solidFill>
              </a:rPr>
              <a:t>ЖИВОТНЕ </a:t>
            </a:r>
            <a:r>
              <a:rPr lang="sr-Cyrl-CS" sz="3200" b="1" dirty="0" smtClean="0">
                <a:solidFill>
                  <a:schemeClr val="bg1"/>
                </a:solidFill>
              </a:rPr>
              <a:t>СРЕДИНЕ</a:t>
            </a:r>
            <a:br>
              <a:rPr lang="sr-Cyrl-CS" sz="3200" b="1" dirty="0" smtClean="0">
                <a:solidFill>
                  <a:schemeClr val="bg1"/>
                </a:solidFill>
              </a:rPr>
            </a:br>
            <a:r>
              <a:rPr lang="sr-Cyrl-CS" sz="3200" b="1" dirty="0" smtClean="0">
                <a:solidFill>
                  <a:schemeClr val="bg1"/>
                </a:solidFill>
              </a:rPr>
              <a:t> У РЕПУБЛИЦИ СРБИЈИ</a:t>
            </a:r>
            <a:endParaRPr lang="sr-Cyrl-CS" sz="3200" b="1" dirty="0">
              <a:solidFill>
                <a:schemeClr val="bg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flipV="1">
            <a:off x="1907704" y="5805264"/>
            <a:ext cx="2808312" cy="526504"/>
          </a:xfrm>
        </p:spPr>
        <p:txBody>
          <a:bodyPr>
            <a:normAutofit fontScale="92500" lnSpcReduction="10000"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83774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339933"/>
          </a:solidFill>
          <a:scene3d>
            <a:camera prst="obliqueBottomLeft"/>
            <a:lightRig rig="threePt" dir="t"/>
          </a:scene3d>
        </p:spPr>
        <p:txBody>
          <a:bodyPr>
            <a:normAutofit/>
          </a:bodyPr>
          <a:lstStyle/>
          <a:p>
            <a:r>
              <a:rPr lang="sr-Cyrl-CS" sz="2800" b="1" dirty="0" smtClean="0">
                <a:solidFill>
                  <a:schemeClr val="bg1"/>
                </a:solidFill>
              </a:rPr>
              <a:t>ПРАВ</a:t>
            </a:r>
            <a:r>
              <a:rPr lang="sr-Latn-RS" sz="2800" b="1" dirty="0" smtClean="0">
                <a:solidFill>
                  <a:schemeClr val="bg1"/>
                </a:solidFill>
              </a:rPr>
              <a:t>O</a:t>
            </a:r>
            <a:r>
              <a:rPr lang="sr-Cyrl-CS" sz="2800" b="1" dirty="0" smtClean="0">
                <a:solidFill>
                  <a:schemeClr val="bg1"/>
                </a:solidFill>
              </a:rPr>
              <a:t> ЗЖС У СРБИЈИ</a:t>
            </a:r>
            <a:endParaRPr lang="sr-Cyrl-CS" sz="2800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7584" y="1628800"/>
            <a:ext cx="7560840" cy="4968552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 основу закона донет низ подзаконских аката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од којих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неки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даље на снази,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али се у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последњих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неколико година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убрзано замењују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новим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Bef>
                <a:spcPts val="0"/>
              </a:spcBef>
            </a:pPr>
            <a:endPara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Како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је Закон о заштити животне средине већ извесно време био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концептуално превазиђен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2004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усвојен садашњи </a:t>
            </a:r>
            <a:r>
              <a:rPr lang="ru-RU" sz="1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Закон о заштити животне средине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и то у пакету са још 3 закона - </a:t>
            </a:r>
            <a:r>
              <a:rPr lang="ru-RU" sz="1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Закон о процени утицаја на животну средину, Закон о стратешкој процени утицаја на животну средину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lang="ru-RU" sz="1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Закон о интегрисаном спречавању и контроли загађивања животне средине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– успостављање целовитог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интегрисаног система заштите животне средине у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Србији</a:t>
            </a:r>
          </a:p>
          <a:p>
            <a:pPr>
              <a:lnSpc>
                <a:spcPct val="150000"/>
              </a:lnSpc>
              <a:spcBef>
                <a:spcPts val="0"/>
              </a:spcBef>
            </a:pPr>
            <a:endPara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Током 2008.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2009</a:t>
            </a: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je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усвојен велики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број закона који регулишу одређена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питања заштите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животне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средине и бројни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подзаконски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прописи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384406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339933"/>
          </a:solidFill>
          <a:scene3d>
            <a:camera prst="obliqueBottomLeft"/>
            <a:lightRig rig="threePt" dir="t"/>
          </a:scene3d>
        </p:spPr>
        <p:txBody>
          <a:bodyPr>
            <a:normAutofit/>
          </a:bodyPr>
          <a:lstStyle/>
          <a:p>
            <a:r>
              <a:rPr lang="sr-Cyrl-CS" sz="2800" b="1" dirty="0">
                <a:solidFill>
                  <a:schemeClr val="bg1"/>
                </a:solidFill>
              </a:rPr>
              <a:t>СУБЈЕКТИ ПРАВА ЗЖС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1560" y="1628800"/>
            <a:ext cx="7920880" cy="4968552"/>
          </a:xfrm>
        </p:spPr>
        <p:txBody>
          <a:bodyPr>
            <a:norm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</a:pPr>
            <a:r>
              <a:rPr lang="sr-Cyrl-RS" sz="1600" b="1" dirty="0">
                <a:solidFill>
                  <a:srgbClr val="FF0000"/>
                </a:solidFill>
                <a:latin typeface="Times New Roman" pitchFamily="18" charset="0"/>
              </a:rPr>
              <a:t>ДРЖАВА </a:t>
            </a:r>
            <a:r>
              <a:rPr lang="sr-Cyrl-RS" sz="1600" b="1" dirty="0" smtClean="0">
                <a:latin typeface="Times New Roman" pitchFamily="18" charset="0"/>
              </a:rPr>
              <a:t>- </a:t>
            </a:r>
            <a:r>
              <a:rPr lang="sr-Cyrl-RS" sz="1600" dirty="0" smtClean="0">
                <a:solidFill>
                  <a:srgbClr val="000000"/>
                </a:solidFill>
                <a:latin typeface="Times New Roman" pitchFamily="18" charset="0"/>
              </a:rPr>
              <a:t>Г</a:t>
            </a:r>
            <a:r>
              <a:rPr lang="en-US" sz="1600" dirty="0">
                <a:solidFill>
                  <a:srgbClr val="000000"/>
                </a:solidFill>
                <a:latin typeface="Times New Roman" pitchFamily="18" charset="0"/>
              </a:rPr>
              <a:t>ЛАВНИ </a:t>
            </a:r>
            <a:r>
              <a:rPr lang="sr-Cyrl-RS" sz="1600" dirty="0" smtClean="0">
                <a:solidFill>
                  <a:srgbClr val="000000"/>
                </a:solidFill>
                <a:latin typeface="Times New Roman" pitchFamily="18" charset="0"/>
              </a:rPr>
              <a:t>- </a:t>
            </a:r>
            <a:r>
              <a:rPr lang="en-US" sz="1600" dirty="0" smtClean="0">
                <a:solidFill>
                  <a:srgbClr val="000000"/>
                </a:solidFill>
                <a:latin typeface="Times New Roman" pitchFamily="18" charset="0"/>
              </a:rPr>
              <a:t>ДВОСТРУКА </a:t>
            </a:r>
            <a:r>
              <a:rPr lang="en-US" sz="1600" dirty="0">
                <a:solidFill>
                  <a:srgbClr val="000000"/>
                </a:solidFill>
                <a:latin typeface="Times New Roman" pitchFamily="18" charset="0"/>
              </a:rPr>
              <a:t>УЛОГА</a:t>
            </a:r>
            <a:r>
              <a:rPr lang="sr-Cyrl-RS" sz="1600" dirty="0">
                <a:solidFill>
                  <a:srgbClr val="000000"/>
                </a:solidFill>
                <a:latin typeface="Times New Roman" pitchFamily="18" charset="0"/>
              </a:rPr>
              <a:t>- </a:t>
            </a:r>
            <a:r>
              <a:rPr lang="en-US" sz="1600" b="1" dirty="0">
                <a:solidFill>
                  <a:srgbClr val="000000"/>
                </a:solidFill>
                <a:latin typeface="Times New Roman" pitchFamily="18" charset="0"/>
              </a:rPr>
              <a:t>СУБЈЕКТ МЕЂУНАРОДНОГ ПРАВА</a:t>
            </a:r>
            <a:r>
              <a:rPr lang="sr-Cyrl-RS" sz="1600" b="1" dirty="0">
                <a:solidFill>
                  <a:srgbClr val="000000"/>
                </a:solidFill>
                <a:latin typeface="Times New Roman" pitchFamily="18" charset="0"/>
              </a:rPr>
              <a:t> И </a:t>
            </a:r>
            <a:r>
              <a:rPr lang="en-US" sz="1600" b="1" dirty="0">
                <a:solidFill>
                  <a:srgbClr val="000000"/>
                </a:solidFill>
                <a:latin typeface="Times New Roman" pitchFamily="18" charset="0"/>
              </a:rPr>
              <a:t>ОРГАНИЗОВАНИ АПАРАТ </a:t>
            </a:r>
            <a:endParaRPr lang="sr-Cyrl-RS" sz="1600" b="1" dirty="0" smtClean="0">
              <a:solidFill>
                <a:srgbClr val="000000"/>
              </a:solidFill>
              <a:latin typeface="Times New Roman" pitchFamily="18" charset="0"/>
            </a:endParaRPr>
          </a:p>
          <a:p>
            <a:pPr marL="0" lvl="0" indent="0" fontAlgn="base">
              <a:spcBef>
                <a:spcPct val="0"/>
              </a:spcBef>
              <a:spcAft>
                <a:spcPct val="0"/>
              </a:spcAft>
              <a:buNone/>
            </a:pPr>
            <a:endParaRPr lang="sr-Cyrl-RS" sz="1800" dirty="0" smtClean="0">
              <a:solidFill>
                <a:srgbClr val="000000"/>
              </a:solidFill>
              <a:latin typeface="Times New Roman" pitchFamily="18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  <a:buFont typeface="+mj-lt"/>
              <a:buAutoNum type="arabicPeriod" startAt="2"/>
            </a:pPr>
            <a:r>
              <a:rPr lang="sr-Cyrl-RS" sz="1600" b="1" dirty="0" smtClean="0">
                <a:solidFill>
                  <a:srgbClr val="FF0000"/>
                </a:solidFill>
                <a:latin typeface="Times New Roman" pitchFamily="18" charset="0"/>
              </a:rPr>
              <a:t>МЕЂУНАРОДНЕ </a:t>
            </a:r>
            <a:r>
              <a:rPr lang="sr-Cyrl-RS" sz="1600" b="1" dirty="0">
                <a:solidFill>
                  <a:srgbClr val="FF0000"/>
                </a:solidFill>
                <a:latin typeface="Times New Roman" pitchFamily="18" charset="0"/>
              </a:rPr>
              <a:t>ОРГАНИЗАЦИЈЕ</a:t>
            </a:r>
          </a:p>
          <a:p>
            <a:pPr fontAlgn="base">
              <a:spcBef>
                <a:spcPts val="600"/>
              </a:spcBef>
              <a:spcAft>
                <a:spcPct val="0"/>
              </a:spcAft>
            </a:pPr>
            <a:r>
              <a:rPr lang="en-US" sz="1600" b="1" dirty="0" smtClean="0">
                <a:latin typeface="Times New Roman" pitchFamily="18" charset="0"/>
              </a:rPr>
              <a:t>ВЛАДИНЕ</a:t>
            </a:r>
            <a:r>
              <a:rPr lang="sr-Cyrl-RS" sz="1600" b="1" dirty="0" smtClean="0">
                <a:latin typeface="Times New Roman" pitchFamily="18" charset="0"/>
              </a:rPr>
              <a:t> - </a:t>
            </a:r>
            <a:r>
              <a:rPr lang="en-US" sz="1600" b="1" dirty="0" smtClean="0">
                <a:latin typeface="Times New Roman" pitchFamily="18" charset="0"/>
              </a:rPr>
              <a:t>ЧЛАНИЦЕ </a:t>
            </a:r>
            <a:r>
              <a:rPr lang="en-US" sz="1600" b="1" dirty="0">
                <a:latin typeface="Times New Roman" pitchFamily="18" charset="0"/>
              </a:rPr>
              <a:t>ДРЖАВЕ</a:t>
            </a:r>
            <a:r>
              <a:rPr lang="sr-Cyrl-RS" sz="1600" dirty="0">
                <a:solidFill>
                  <a:srgbClr val="000000"/>
                </a:solidFill>
                <a:latin typeface="Times New Roman" pitchFamily="18" charset="0"/>
              </a:rPr>
              <a:t> (УН, ЕУ</a:t>
            </a:r>
            <a:r>
              <a:rPr lang="sr-Cyrl-RS" sz="1600" dirty="0" smtClean="0">
                <a:solidFill>
                  <a:srgbClr val="000000"/>
                </a:solidFill>
                <a:latin typeface="Times New Roman" pitchFamily="18" charset="0"/>
              </a:rPr>
              <a:t>) - </a:t>
            </a:r>
            <a:r>
              <a:rPr lang="en-US" sz="1600" dirty="0" smtClean="0">
                <a:solidFill>
                  <a:srgbClr val="000000"/>
                </a:solidFill>
                <a:latin typeface="Times New Roman" pitchFamily="18" charset="0"/>
              </a:rPr>
              <a:t>УНАПРЕЂЕЊЕ МЕЂУНАРОДНЕ САРАДЊЕ, ДОНОШЕЊЕ ПРАВНЕ РЕГУЛАТИВЕ</a:t>
            </a:r>
            <a:r>
              <a:rPr lang="sr-Cyrl-RS" sz="1600" dirty="0" smtClean="0">
                <a:solidFill>
                  <a:srgbClr val="000000"/>
                </a:solidFill>
                <a:latin typeface="Times New Roman" pitchFamily="18" charset="0"/>
              </a:rPr>
              <a:t>,     </a:t>
            </a:r>
            <a:r>
              <a:rPr lang="en-US" sz="1600" dirty="0" smtClean="0">
                <a:solidFill>
                  <a:srgbClr val="000000"/>
                </a:solidFill>
                <a:latin typeface="Times New Roman" pitchFamily="18" charset="0"/>
              </a:rPr>
              <a:t>НАДЗОР НАД СПРОВОЂЕЊЕМ ОБАВЕЗА</a:t>
            </a:r>
            <a:endParaRPr lang="sr-Cyrl-RS" sz="1600" dirty="0" smtClean="0">
              <a:solidFill>
                <a:srgbClr val="000000"/>
              </a:solidFill>
              <a:latin typeface="Times New Roman" pitchFamily="18" charset="0"/>
            </a:endParaRPr>
          </a:p>
          <a:p>
            <a:pPr fontAlgn="base">
              <a:spcBef>
                <a:spcPts val="600"/>
              </a:spcBef>
              <a:spcAft>
                <a:spcPct val="0"/>
              </a:spcAft>
            </a:pPr>
            <a:r>
              <a:rPr lang="en-US" sz="1600" b="1" dirty="0" smtClean="0">
                <a:solidFill>
                  <a:srgbClr val="000000"/>
                </a:solidFill>
                <a:latin typeface="Times New Roman" pitchFamily="18" charset="0"/>
              </a:rPr>
              <a:t>НЕВЛАДИНЕ</a:t>
            </a:r>
            <a:r>
              <a:rPr lang="sr-Cyrl-RS" sz="1600" b="1" dirty="0" smtClean="0">
                <a:solidFill>
                  <a:srgbClr val="000000"/>
                </a:solidFill>
                <a:latin typeface="Times New Roman" pitchFamily="18" charset="0"/>
              </a:rPr>
              <a:t> - </a:t>
            </a:r>
            <a:r>
              <a:rPr lang="en-US" sz="1600" b="1" dirty="0" smtClean="0">
                <a:solidFill>
                  <a:srgbClr val="000000"/>
                </a:solidFill>
                <a:latin typeface="Times New Roman" pitchFamily="18" charset="0"/>
              </a:rPr>
              <a:t>ЧЛАНИЦЕ </a:t>
            </a:r>
            <a:r>
              <a:rPr lang="en-US" sz="1600" b="1" dirty="0">
                <a:solidFill>
                  <a:srgbClr val="000000"/>
                </a:solidFill>
                <a:latin typeface="Times New Roman" pitchFamily="18" charset="0"/>
              </a:rPr>
              <a:t>ПОЈЕДИНЦИ ИЛИ УДРУЖЕЊА</a:t>
            </a:r>
            <a:r>
              <a:rPr lang="sr-Cyrl-RS" sz="1600" dirty="0">
                <a:solidFill>
                  <a:srgbClr val="000000"/>
                </a:solidFill>
                <a:latin typeface="Times New Roman" pitchFamily="18" charset="0"/>
              </a:rPr>
              <a:t>  (ЗЕЛЕНИ </a:t>
            </a:r>
            <a:r>
              <a:rPr lang="sr-Cyrl-RS" sz="1600" dirty="0" smtClean="0">
                <a:solidFill>
                  <a:srgbClr val="000000"/>
                </a:solidFill>
                <a:latin typeface="Times New Roman" pitchFamily="18" charset="0"/>
              </a:rPr>
              <a:t>МИР, МЕЂУНАРОДНИ </a:t>
            </a:r>
            <a:r>
              <a:rPr lang="sr-Cyrl-RS" sz="1600" dirty="0">
                <a:solidFill>
                  <a:srgbClr val="000000"/>
                </a:solidFill>
                <a:latin typeface="Times New Roman" pitchFamily="18" charset="0"/>
              </a:rPr>
              <a:t>ЗЕЛЕНИ КРСТ</a:t>
            </a:r>
            <a:r>
              <a:rPr lang="sr-Cyrl-RS" sz="1600" dirty="0" smtClean="0">
                <a:solidFill>
                  <a:srgbClr val="000000"/>
                </a:solidFill>
                <a:latin typeface="Times New Roman" pitchFamily="18" charset="0"/>
              </a:rPr>
              <a:t>) - </a:t>
            </a:r>
            <a:r>
              <a:rPr lang="en-US" sz="1600" dirty="0" smtClean="0">
                <a:solidFill>
                  <a:srgbClr val="000000"/>
                </a:solidFill>
                <a:latin typeface="Times New Roman" pitchFamily="18" charset="0"/>
              </a:rPr>
              <a:t>СТВАРАЊЕ И ИМПЛЕМЕНТАЦИЈА НОРМИ И СТАНДАРДА</a:t>
            </a:r>
            <a:endParaRPr lang="sr-Cyrl-RS" sz="1600" dirty="0" smtClean="0">
              <a:solidFill>
                <a:srgbClr val="000000"/>
              </a:solidFill>
              <a:latin typeface="Times New Roman" pitchFamily="18" charset="0"/>
            </a:endParaRPr>
          </a:p>
          <a:p>
            <a:pPr marL="0" lvl="0" indent="0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sr-Cyrl-RS" sz="1600" b="1" dirty="0" smtClean="0">
                <a:solidFill>
                  <a:srgbClr val="000000"/>
                </a:solidFill>
                <a:latin typeface="Times New Roman" pitchFamily="18" charset="0"/>
              </a:rPr>
              <a:t> 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  <a:buAutoNum type="arabicPeriod" startAt="3"/>
            </a:pPr>
            <a:r>
              <a:rPr lang="ru-RU" sz="1600" b="1" dirty="0" smtClean="0">
                <a:solidFill>
                  <a:srgbClr val="FF0000"/>
                </a:solidFill>
                <a:latin typeface="Times New Roman" pitchFamily="18" charset="0"/>
              </a:rPr>
              <a:t>П</a:t>
            </a:r>
            <a:r>
              <a:rPr lang="sr-Cyrl-RS" sz="1600" b="1" dirty="0">
                <a:solidFill>
                  <a:srgbClr val="FF0000"/>
                </a:solidFill>
                <a:latin typeface="Times New Roman" pitchFamily="18" charset="0"/>
              </a:rPr>
              <a:t>РИВРЕДНИ </a:t>
            </a:r>
            <a:r>
              <a:rPr lang="sr-Cyrl-RS" sz="1600" b="1" dirty="0" smtClean="0">
                <a:solidFill>
                  <a:srgbClr val="FF0000"/>
                </a:solidFill>
                <a:latin typeface="Times New Roman" pitchFamily="18" charset="0"/>
              </a:rPr>
              <a:t>СУБЈЕКТИ</a:t>
            </a:r>
            <a:r>
              <a:rPr lang="sr-Cyrl-RS" sz="1600" dirty="0" smtClean="0">
                <a:latin typeface="Times New Roman" pitchFamily="18" charset="0"/>
              </a:rPr>
              <a:t> - </a:t>
            </a:r>
            <a:r>
              <a:rPr lang="en-US" sz="1600" b="1" dirty="0" smtClean="0">
                <a:solidFill>
                  <a:srgbClr val="000000"/>
                </a:solidFill>
                <a:latin typeface="Times New Roman" pitchFamily="18" charset="0"/>
              </a:rPr>
              <a:t>ФИНАНСИЈСКЕ </a:t>
            </a:r>
            <a:r>
              <a:rPr lang="en-US" sz="1600" b="1" dirty="0">
                <a:solidFill>
                  <a:srgbClr val="000000"/>
                </a:solidFill>
                <a:latin typeface="Times New Roman" pitchFamily="18" charset="0"/>
              </a:rPr>
              <a:t>ОРГАНИЗАЦИЈЕ, АСОЦИЈАЦИЈЕ, УДРУЖЕЊА У ПРИВРЕДИ, СИНДИКАЛНЕ </a:t>
            </a:r>
            <a:r>
              <a:rPr lang="en-US" sz="1600" b="1" dirty="0" smtClean="0">
                <a:solidFill>
                  <a:srgbClr val="000000"/>
                </a:solidFill>
                <a:latin typeface="Times New Roman" pitchFamily="18" charset="0"/>
              </a:rPr>
              <a:t>ОРГАНИЗАЦИЈЕ</a:t>
            </a:r>
            <a:endParaRPr lang="sr-Cyrl-RS" sz="1600" b="1" dirty="0" smtClean="0">
              <a:solidFill>
                <a:srgbClr val="000000"/>
              </a:solidFill>
              <a:latin typeface="Times New Roman" pitchFamily="18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  <a:buAutoNum type="arabicPeriod" startAt="3"/>
            </a:pPr>
            <a:endParaRPr lang="sr-Cyrl-RS" sz="1800" b="1" dirty="0" smtClean="0">
              <a:solidFill>
                <a:srgbClr val="000000"/>
              </a:solidFill>
              <a:latin typeface="Times New Roman" pitchFamily="18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  <a:buAutoNum type="arabicPeriod" startAt="3"/>
            </a:pPr>
            <a:r>
              <a:rPr lang="ru-RU" sz="1600" b="1" dirty="0" smtClean="0">
                <a:solidFill>
                  <a:srgbClr val="FF0000"/>
                </a:solidFill>
                <a:latin typeface="Times New Roman" pitchFamily="18" charset="0"/>
              </a:rPr>
              <a:t>Г</a:t>
            </a:r>
            <a:r>
              <a:rPr lang="sr-Cyrl-RS" sz="1600" b="1" dirty="0">
                <a:solidFill>
                  <a:srgbClr val="FF0000"/>
                </a:solidFill>
                <a:latin typeface="Times New Roman" pitchFamily="18" charset="0"/>
              </a:rPr>
              <a:t>РАЂАНИ </a:t>
            </a:r>
            <a:r>
              <a:rPr lang="sr-Cyrl-RS" sz="1600" b="1" dirty="0" smtClean="0">
                <a:latin typeface="Times New Roman" pitchFamily="18" charset="0"/>
              </a:rPr>
              <a:t>-</a:t>
            </a:r>
            <a:r>
              <a:rPr lang="sr-Cyrl-RS" sz="1600" b="1" dirty="0" smtClean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1600" dirty="0" smtClean="0">
                <a:solidFill>
                  <a:srgbClr val="000000"/>
                </a:solidFill>
                <a:latin typeface="Times New Roman" pitchFamily="18" charset="0"/>
              </a:rPr>
              <a:t>НОСИОЦИ </a:t>
            </a:r>
            <a:r>
              <a:rPr lang="en-US" sz="1600" dirty="0">
                <a:solidFill>
                  <a:srgbClr val="000000"/>
                </a:solidFill>
                <a:latin typeface="Times New Roman" pitchFamily="18" charset="0"/>
              </a:rPr>
              <a:t>ПРАВА И </a:t>
            </a:r>
            <a:r>
              <a:rPr lang="en-US" sz="1600" dirty="0" smtClean="0">
                <a:solidFill>
                  <a:srgbClr val="000000"/>
                </a:solidFill>
                <a:latin typeface="Times New Roman" pitchFamily="18" charset="0"/>
              </a:rPr>
              <a:t>ОДГОВОРНОСТИ</a:t>
            </a:r>
            <a:endParaRPr lang="sr-Cyrl-RS" sz="1600" dirty="0" smtClean="0">
              <a:solidFill>
                <a:srgbClr val="000000"/>
              </a:solidFill>
              <a:latin typeface="Times New Roman" pitchFamily="18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  <a:buAutoNum type="arabicPeriod" startAt="3"/>
            </a:pPr>
            <a:endParaRPr lang="sr-Cyrl-RS" sz="1800" dirty="0" smtClean="0">
              <a:solidFill>
                <a:srgbClr val="000000"/>
              </a:solidFill>
              <a:latin typeface="Times New Roman" pitchFamily="18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  <a:buAutoNum type="arabicPeriod" startAt="3"/>
            </a:pPr>
            <a:r>
              <a:rPr lang="ru-RU" sz="1600" b="1" dirty="0" smtClean="0">
                <a:solidFill>
                  <a:srgbClr val="FF0000"/>
                </a:solidFill>
                <a:latin typeface="Times New Roman" pitchFamily="18" charset="0"/>
              </a:rPr>
              <a:t>О</a:t>
            </a:r>
            <a:r>
              <a:rPr lang="sr-Cyrl-RS" sz="1600" b="1" dirty="0">
                <a:solidFill>
                  <a:srgbClr val="FF0000"/>
                </a:solidFill>
                <a:latin typeface="Times New Roman" pitchFamily="18" charset="0"/>
              </a:rPr>
              <a:t>СТАЛИ СУБЈЕКТИ  </a:t>
            </a:r>
            <a:r>
              <a:rPr lang="sr-Cyrl-RS" sz="1600" dirty="0" smtClean="0">
                <a:latin typeface="Times New Roman" pitchFamily="18" charset="0"/>
              </a:rPr>
              <a:t>-</a:t>
            </a:r>
            <a:r>
              <a:rPr lang="sr-Cyrl-RS" sz="1600" dirty="0" smtClean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sr-Cyrl-RS" sz="1600" b="1" dirty="0" smtClean="0">
                <a:solidFill>
                  <a:srgbClr val="000000"/>
                </a:solidFill>
                <a:latin typeface="Times New Roman" pitchFamily="18" charset="0"/>
              </a:rPr>
              <a:t>НАУЧНЕ </a:t>
            </a:r>
            <a:r>
              <a:rPr lang="sr-Cyrl-RS" sz="1600" b="1" dirty="0">
                <a:solidFill>
                  <a:srgbClr val="000000"/>
                </a:solidFill>
                <a:latin typeface="Times New Roman" pitchFamily="18" charset="0"/>
              </a:rPr>
              <a:t>И ДРУГЕ ОРГАНИЗАЦИЈЕ, ПРИВРЕДНИ СУБЈЕКТИ, УДРУЖЕЊА ГРАЂАНА </a:t>
            </a:r>
          </a:p>
          <a:p>
            <a:pPr marL="0" lvl="0" indent="0" algn="ctr" fontAlgn="base">
              <a:spcBef>
                <a:spcPct val="0"/>
              </a:spcBef>
              <a:spcAft>
                <a:spcPct val="0"/>
              </a:spcAft>
              <a:buNone/>
            </a:pPr>
            <a:endParaRPr lang="sr-Cyrl-RS" sz="1600" b="1" dirty="0">
              <a:solidFill>
                <a:srgbClr val="FF0000"/>
              </a:solidFill>
              <a:latin typeface="Times New Roman" pitchFamily="18" charset="0"/>
            </a:endParaRPr>
          </a:p>
          <a:p>
            <a:pPr marL="0" lvl="0" indent="0">
              <a:buNone/>
            </a:pPr>
            <a:endParaRPr lang="en-US" dirty="0">
              <a:solidFill>
                <a:prstClr val="black"/>
              </a:solidFill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04017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339933"/>
          </a:solidFill>
          <a:scene3d>
            <a:camera prst="obliqueBottomLeft"/>
            <a:lightRig rig="threePt" dir="t"/>
          </a:scene3d>
        </p:spPr>
        <p:txBody>
          <a:bodyPr>
            <a:normAutofit/>
          </a:bodyPr>
          <a:lstStyle/>
          <a:p>
            <a:r>
              <a:rPr lang="sr-Cyrl-CS" sz="2800" b="1" dirty="0">
                <a:solidFill>
                  <a:schemeClr val="bg1"/>
                </a:solidFill>
              </a:rPr>
              <a:t>СУБЈЕКТИ ПРАВА ЗЖС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5576" y="1628800"/>
            <a:ext cx="7632848" cy="4968552"/>
          </a:xfrm>
        </p:spPr>
        <p:txBody>
          <a:bodyPr>
            <a:norm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sr-Cyrl-RS" sz="1800" dirty="0" smtClean="0">
                <a:latin typeface="Times New Roman" pitchFamily="18" charset="0"/>
              </a:rPr>
              <a:t>У оквиру државе као субјекта система зжс најзначајније институције су: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sr-Cyrl-RS" sz="1800" dirty="0" smtClean="0">
              <a:latin typeface="Times New Roman" pitchFamily="18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</a:pPr>
            <a:r>
              <a:rPr lang="sr-Cyrl-RS" sz="1800" b="1" dirty="0" smtClean="0">
                <a:solidFill>
                  <a:srgbClr val="FF0000"/>
                </a:solidFill>
                <a:latin typeface="Times New Roman" pitchFamily="18" charset="0"/>
              </a:rPr>
              <a:t>Министарство заштите животне средине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sr-Cyrl-RS" sz="1800" b="1" dirty="0">
                <a:latin typeface="Times New Roman" pitchFamily="18" charset="0"/>
              </a:rPr>
              <a:t>Агенција за заштиту животне средине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</a:pPr>
            <a:endParaRPr lang="sr-Cyrl-RS" sz="1800" b="1" dirty="0" smtClean="0">
              <a:solidFill>
                <a:srgbClr val="FF0000"/>
              </a:solidFill>
              <a:latin typeface="Times New Roman" pitchFamily="18" charset="0"/>
            </a:endParaRPr>
          </a:p>
          <a:p>
            <a:pPr marL="0" indent="0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sr-Cyrl-RS" sz="1800" b="1" dirty="0" smtClean="0">
                <a:solidFill>
                  <a:srgbClr val="FF0000"/>
                </a:solidFill>
                <a:latin typeface="Times New Roman" pitchFamily="18" charset="0"/>
              </a:rPr>
              <a:t>2.    Министарство рударства и енергетике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</a:pPr>
            <a:endParaRPr lang="sr-Cyrl-RS" sz="1800" b="1" dirty="0" smtClean="0">
              <a:latin typeface="Times New Roman" pitchFamily="18" charset="0"/>
            </a:endParaRPr>
          </a:p>
          <a:p>
            <a:pPr marL="0" indent="0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sr-Cyrl-RS" sz="1800" b="1" dirty="0" smtClean="0">
                <a:solidFill>
                  <a:srgbClr val="FF0000"/>
                </a:solidFill>
                <a:latin typeface="Times New Roman" pitchFamily="18" charset="0"/>
              </a:rPr>
              <a:t>3.   Министарство пољопривреде, шумарства и водопривреде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sr-Cyrl-RS" sz="1800" b="1" dirty="0" smtClean="0">
                <a:latin typeface="Times New Roman" pitchFamily="18" charset="0"/>
              </a:rPr>
              <a:t>Управа за ветерину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sr-Cyrl-RS" sz="1800" b="1" dirty="0" smtClean="0">
                <a:latin typeface="Times New Roman" pitchFamily="18" charset="0"/>
              </a:rPr>
              <a:t>Управа за заштиту биља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sr-Cyrl-RS" sz="1800" b="1" dirty="0" smtClean="0">
                <a:latin typeface="Times New Roman" pitchFamily="18" charset="0"/>
              </a:rPr>
              <a:t>Републичка дирекција за воде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sr-Cyrl-RS" sz="1800" b="1" dirty="0" smtClean="0">
                <a:latin typeface="Times New Roman" pitchFamily="18" charset="0"/>
              </a:rPr>
              <a:t>Управа за шуме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</a:pPr>
            <a:endParaRPr lang="sr-Cyrl-RS" sz="1800" b="1" dirty="0">
              <a:latin typeface="Times New Roman" pitchFamily="18" charset="0"/>
            </a:endParaRPr>
          </a:p>
          <a:p>
            <a:pPr lvl="0">
              <a:buAutoNum type="arabicPeriod" startAt="4"/>
            </a:pPr>
            <a:r>
              <a:rPr lang="sr-Cyrl-RS" sz="1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Министарство здравља </a:t>
            </a:r>
          </a:p>
          <a:p>
            <a:pPr lvl="0">
              <a:buAutoNum type="arabicPeriod" startAt="4"/>
            </a:pPr>
            <a:endParaRPr lang="sr-Cyrl-RS" sz="1800" b="1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buAutoNum type="arabicPeriod" startAt="4"/>
            </a:pPr>
            <a:r>
              <a:rPr lang="sr-Cyrl-RS" sz="18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Републички хидрометеоролошки завод</a:t>
            </a:r>
            <a:endParaRPr lang="en-US" sz="18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8483080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339933"/>
          </a:solidFill>
          <a:scene3d>
            <a:camera prst="obliqueBottomLeft"/>
            <a:lightRig rig="threePt" dir="t"/>
          </a:scene3d>
        </p:spPr>
        <p:txBody>
          <a:bodyPr>
            <a:normAutofit/>
          </a:bodyPr>
          <a:lstStyle/>
          <a:p>
            <a:r>
              <a:rPr lang="sr-Cyrl-CS" sz="2800" b="1" dirty="0" smtClean="0">
                <a:solidFill>
                  <a:schemeClr val="bg1"/>
                </a:solidFill>
              </a:rPr>
              <a:t>Министарство заштите животне средине</a:t>
            </a:r>
            <a:endParaRPr lang="en-US" sz="2800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7584" y="1661917"/>
            <a:ext cx="7632848" cy="5184576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  <a:spcAft>
                <a:spcPts val="800"/>
              </a:spcAft>
            </a:pPr>
            <a:r>
              <a:rPr lang="sr-Cyrl-RS" sz="16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Основано Законом о министарствима</a:t>
            </a:r>
          </a:p>
          <a:p>
            <a:pPr marL="0" indent="0">
              <a:spcBef>
                <a:spcPts val="0"/>
              </a:spcBef>
              <a:spcAft>
                <a:spcPts val="800"/>
              </a:spcAft>
              <a:buNone/>
            </a:pPr>
            <a:endParaRPr lang="sr-Cyrl-RS" sz="1600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spcBef>
                <a:spcPts val="0"/>
              </a:spcBef>
              <a:spcAft>
                <a:spcPts val="800"/>
              </a:spcAft>
              <a:buNone/>
            </a:pPr>
            <a:r>
              <a:rPr lang="sr-Cyrl-RS" sz="16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Обавља послове </a:t>
            </a:r>
            <a:r>
              <a:rPr lang="sr-Cyrl-RS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државне управе који се односе на: </a:t>
            </a:r>
            <a:endParaRPr lang="sr-Cyrl-RS" sz="1600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Bef>
                <a:spcPts val="0"/>
              </a:spcBef>
              <a:spcAft>
                <a:spcPts val="800"/>
              </a:spcAft>
            </a:pPr>
            <a:r>
              <a:rPr lang="sr-Cyrl-RS" sz="16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основе </a:t>
            </a:r>
            <a:r>
              <a:rPr lang="sr-Cyrl-RS" sz="1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заштите животне </a:t>
            </a:r>
            <a:r>
              <a:rPr lang="sr-Cyrl-RS" sz="16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средине</a:t>
            </a:r>
          </a:p>
          <a:p>
            <a:pPr>
              <a:spcBef>
                <a:spcPts val="0"/>
              </a:spcBef>
              <a:spcAft>
                <a:spcPts val="800"/>
              </a:spcAft>
            </a:pPr>
            <a:r>
              <a:rPr lang="sr-Cyrl-RS" sz="16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систем </a:t>
            </a:r>
            <a:r>
              <a:rPr lang="sr-Cyrl-RS" sz="1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заштите и унапређења животне </a:t>
            </a:r>
            <a:r>
              <a:rPr lang="sr-Cyrl-RS" sz="16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средине</a:t>
            </a:r>
          </a:p>
          <a:p>
            <a:pPr>
              <a:spcBef>
                <a:spcPts val="0"/>
              </a:spcBef>
              <a:spcAft>
                <a:spcPts val="800"/>
              </a:spcAft>
            </a:pPr>
            <a:r>
              <a:rPr lang="sr-Cyrl-RS" sz="16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националне </a:t>
            </a:r>
            <a:r>
              <a:rPr lang="sr-Cyrl-RS" sz="1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паркове, инспекцијски надзор у области заштите животне </a:t>
            </a:r>
            <a:r>
              <a:rPr lang="sr-Cyrl-RS" sz="16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средине</a:t>
            </a:r>
          </a:p>
          <a:p>
            <a:pPr>
              <a:spcBef>
                <a:spcPts val="0"/>
              </a:spcBef>
              <a:spcAft>
                <a:spcPts val="800"/>
              </a:spcAft>
            </a:pPr>
            <a:r>
              <a:rPr lang="sr-Cyrl-RS" sz="16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примену </a:t>
            </a:r>
            <a:r>
              <a:rPr lang="sr-Cyrl-RS" sz="1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резултата научних и технолошких истраживања и истраживања развоја у области животне </a:t>
            </a:r>
            <a:r>
              <a:rPr lang="sr-Cyrl-RS" sz="16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средине</a:t>
            </a:r>
          </a:p>
          <a:p>
            <a:pPr>
              <a:spcBef>
                <a:spcPts val="0"/>
              </a:spcBef>
              <a:spcAft>
                <a:spcPts val="800"/>
              </a:spcAft>
            </a:pPr>
            <a:r>
              <a:rPr lang="sr-Cyrl-RS" sz="16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спровођење Архуске конвенције</a:t>
            </a:r>
          </a:p>
          <a:p>
            <a:pPr>
              <a:spcBef>
                <a:spcPts val="0"/>
              </a:spcBef>
              <a:spcAft>
                <a:spcPts val="800"/>
              </a:spcAft>
            </a:pPr>
            <a:r>
              <a:rPr lang="sr-Cyrl-RS" sz="16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заштиту природе, ваздуха, вода, озонског омотача, климатске промене, од буке и вибрација, од јонизујућег и нејонизујућег зрачења</a:t>
            </a:r>
          </a:p>
          <a:p>
            <a:pPr>
              <a:spcBef>
                <a:spcPts val="0"/>
              </a:spcBef>
              <a:spcAft>
                <a:spcPts val="800"/>
              </a:spcAft>
            </a:pPr>
            <a:r>
              <a:rPr lang="sr-Cyrl-RS" sz="1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управљање </a:t>
            </a:r>
            <a:r>
              <a:rPr lang="sr-Cyrl-RS" sz="16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хемикалијама, </a:t>
            </a:r>
            <a:r>
              <a:rPr lang="sr-Cyrl-RS" sz="1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биоцидним </a:t>
            </a:r>
            <a:r>
              <a:rPr lang="sr-Cyrl-RS" sz="16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производима, отпадом</a:t>
            </a:r>
          </a:p>
          <a:p>
            <a:pPr>
              <a:spcBef>
                <a:spcPts val="0"/>
              </a:spcBef>
              <a:spcAft>
                <a:spcPts val="800"/>
              </a:spcAft>
            </a:pPr>
            <a:r>
              <a:rPr lang="sr-Cyrl-RS" sz="16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утврђивање </a:t>
            </a:r>
            <a:r>
              <a:rPr lang="sr-Cyrl-RS" sz="1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услова заштите животне средине у планирању простора и изградњи </a:t>
            </a:r>
            <a:r>
              <a:rPr lang="sr-Cyrl-RS" sz="16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објеката</a:t>
            </a:r>
          </a:p>
          <a:p>
            <a:pPr>
              <a:spcBef>
                <a:spcPts val="0"/>
              </a:spcBef>
              <a:spcAft>
                <a:spcPts val="800"/>
              </a:spcAft>
            </a:pPr>
            <a:r>
              <a:rPr lang="sr-Cyrl-RS" sz="16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...</a:t>
            </a:r>
            <a:endParaRPr lang="sr-Cyrl-CS" sz="1600" b="1" u="sng" dirty="0" smtClean="0">
              <a:solidFill>
                <a:srgbClr val="000000"/>
              </a:solidFill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15805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339933"/>
          </a:solidFill>
          <a:scene3d>
            <a:camera prst="obliqueBottomLeft"/>
            <a:lightRig rig="threePt" dir="t"/>
          </a:scene3d>
        </p:spPr>
        <p:txBody>
          <a:bodyPr>
            <a:normAutofit/>
          </a:bodyPr>
          <a:lstStyle/>
          <a:p>
            <a:r>
              <a:rPr lang="sr-Cyrl-CS" sz="2800" b="1" dirty="0" smtClean="0">
                <a:solidFill>
                  <a:schemeClr val="bg1"/>
                </a:solidFill>
              </a:rPr>
              <a:t>Агенција за заштиту животне средине</a:t>
            </a:r>
            <a:endParaRPr lang="en-US" sz="2800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7584" y="1700808"/>
            <a:ext cx="7623689" cy="4525963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  <a:spcAft>
                <a:spcPts val="800"/>
              </a:spcAft>
            </a:pPr>
            <a:r>
              <a:rPr lang="sr-Cyrl-RS" sz="16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Основана Законом о министарствима</a:t>
            </a:r>
          </a:p>
          <a:p>
            <a:pPr>
              <a:spcBef>
                <a:spcPts val="0"/>
              </a:spcBef>
              <a:spcAft>
                <a:spcPts val="800"/>
              </a:spcAft>
            </a:pPr>
            <a:r>
              <a:rPr lang="sr-Cyrl-RS" sz="16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Орган </a:t>
            </a:r>
            <a:r>
              <a:rPr lang="sr-Cyrl-RS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управе у саставу Министарства заштите животне </a:t>
            </a:r>
            <a:r>
              <a:rPr lang="sr-Cyrl-RS" sz="16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средине </a:t>
            </a:r>
            <a:r>
              <a:rPr lang="sr-Cyrl-RS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са својством правног </a:t>
            </a:r>
            <a:r>
              <a:rPr lang="sr-Cyrl-RS" sz="16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лица</a:t>
            </a:r>
          </a:p>
          <a:p>
            <a:pPr marL="0" indent="0">
              <a:spcBef>
                <a:spcPts val="0"/>
              </a:spcBef>
              <a:spcAft>
                <a:spcPts val="800"/>
              </a:spcAft>
              <a:buNone/>
            </a:pPr>
            <a:endParaRPr lang="sr-Cyrl-RS" sz="1600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spcBef>
                <a:spcPts val="0"/>
              </a:spcBef>
              <a:spcAft>
                <a:spcPts val="800"/>
              </a:spcAft>
              <a:buNone/>
            </a:pPr>
            <a:r>
              <a:rPr lang="sr-Cyrl-RS" sz="16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Обавља </a:t>
            </a:r>
            <a:r>
              <a:rPr lang="sr-Cyrl-RS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послове државне управе који се односе на: </a:t>
            </a:r>
            <a:endParaRPr lang="sr-Cyrl-RS" sz="1600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Bef>
                <a:spcPts val="0"/>
              </a:spcBef>
              <a:spcAft>
                <a:spcPts val="800"/>
              </a:spcAft>
            </a:pPr>
            <a:r>
              <a:rPr lang="sr-Cyrl-RS" sz="16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развој</a:t>
            </a:r>
            <a:r>
              <a:rPr lang="sr-Cyrl-RS" sz="1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усклађивање и вођење националног информационог система заштите животне </a:t>
            </a:r>
            <a:r>
              <a:rPr lang="sr-Cyrl-RS" sz="16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средине</a:t>
            </a:r>
          </a:p>
          <a:p>
            <a:pPr>
              <a:spcBef>
                <a:spcPts val="0"/>
              </a:spcBef>
              <a:spcAft>
                <a:spcPts val="800"/>
              </a:spcAft>
            </a:pPr>
            <a:r>
              <a:rPr lang="sr-Cyrl-RS" sz="16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спровођење </a:t>
            </a:r>
            <a:r>
              <a:rPr lang="sr-Cyrl-RS" sz="1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државног мониторинга квалитета ваздуха и </a:t>
            </a:r>
            <a:r>
              <a:rPr lang="sr-Cyrl-RS" sz="16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вода</a:t>
            </a:r>
          </a:p>
          <a:p>
            <a:pPr>
              <a:spcBef>
                <a:spcPts val="0"/>
              </a:spcBef>
              <a:spcAft>
                <a:spcPts val="800"/>
              </a:spcAft>
            </a:pPr>
            <a:r>
              <a:rPr lang="sr-Cyrl-RS" sz="16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прикупљање </a:t>
            </a:r>
            <a:r>
              <a:rPr lang="sr-Cyrl-RS" sz="1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 обједињавање података о животној средини, њихову обраду и израду извештаја о стању животне средине и спровођењу политике заштите животне </a:t>
            </a:r>
            <a:r>
              <a:rPr lang="sr-Cyrl-RS" sz="16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средине</a:t>
            </a:r>
          </a:p>
          <a:p>
            <a:pPr>
              <a:spcBef>
                <a:spcPts val="0"/>
              </a:spcBef>
              <a:spcAft>
                <a:spcPts val="800"/>
              </a:spcAft>
            </a:pPr>
            <a:r>
              <a:rPr lang="sr-Cyrl-RS" sz="16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развој </a:t>
            </a:r>
            <a:r>
              <a:rPr lang="sr-Cyrl-RS" sz="1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поступака за обраду података о животној средини и њихову </a:t>
            </a:r>
            <a:r>
              <a:rPr lang="sr-Cyrl-RS" sz="16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процену</a:t>
            </a:r>
          </a:p>
          <a:p>
            <a:pPr>
              <a:spcBef>
                <a:spcPts val="0"/>
              </a:spcBef>
              <a:spcAft>
                <a:spcPts val="800"/>
              </a:spcAft>
            </a:pPr>
            <a:r>
              <a:rPr lang="sr-Cyrl-RS" sz="16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вођење </a:t>
            </a:r>
            <a:r>
              <a:rPr lang="sr-Cyrl-RS" sz="1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података о најбољим доступним техникама и праксама и њиховој примени у области заштите животне </a:t>
            </a:r>
            <a:r>
              <a:rPr lang="sr-Cyrl-RS" sz="16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средине</a:t>
            </a:r>
          </a:p>
          <a:p>
            <a:pPr>
              <a:spcBef>
                <a:spcPts val="0"/>
              </a:spcBef>
              <a:spcAft>
                <a:spcPts val="800"/>
              </a:spcAft>
            </a:pPr>
            <a:r>
              <a:rPr lang="sr-Cyrl-RS" sz="16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сарадњу </a:t>
            </a:r>
            <a:r>
              <a:rPr lang="sr-Cyrl-RS" sz="1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са Европском агенцијом за заштиту животне средине </a:t>
            </a:r>
            <a:endParaRPr lang="sr-Cyrl-RS" sz="1600" b="1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fontAlgn="base">
              <a:spcBef>
                <a:spcPts val="0"/>
              </a:spcBef>
              <a:spcAft>
                <a:spcPct val="0"/>
              </a:spcAft>
            </a:pPr>
            <a:r>
              <a:rPr lang="sr-Cyrl-RS" sz="16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...</a:t>
            </a:r>
            <a:endParaRPr lang="sr-Cyrl-CS" sz="1600" b="1" u="sng" dirty="0" smtClean="0">
              <a:solidFill>
                <a:srgbClr val="000000"/>
              </a:solidFill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97895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339933"/>
          </a:solidFill>
          <a:scene3d>
            <a:camera prst="obliqueBottomLeft"/>
            <a:lightRig rig="threePt" dir="t"/>
          </a:scene3d>
        </p:spPr>
        <p:txBody>
          <a:bodyPr>
            <a:normAutofit/>
          </a:bodyPr>
          <a:lstStyle/>
          <a:p>
            <a:r>
              <a:rPr lang="sr-Cyrl-CS" sz="2800" b="1" dirty="0" smtClean="0">
                <a:solidFill>
                  <a:schemeClr val="bg1"/>
                </a:solidFill>
              </a:rPr>
              <a:t>Министарство рударства и енергетике</a:t>
            </a:r>
            <a:endParaRPr lang="en-US" sz="2800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5576" y="1556792"/>
            <a:ext cx="7776864" cy="5184576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sr-Cyrl-RS" sz="16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Основано Законом о министарствима</a:t>
            </a:r>
          </a:p>
          <a:p>
            <a:pPr marL="0" indent="0">
              <a:spcBef>
                <a:spcPts val="0"/>
              </a:spcBef>
              <a:spcAft>
                <a:spcPts val="600"/>
              </a:spcAft>
              <a:buNone/>
            </a:pPr>
            <a:r>
              <a:rPr lang="sr-Cyrl-RS" sz="16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Поред осталих, обавља и послове </a:t>
            </a:r>
            <a:r>
              <a:rPr lang="sr-Cyrl-RS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државне управе који се односе на: </a:t>
            </a:r>
            <a:endParaRPr lang="sr-Cyrl-RS" sz="1600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ru-RU" sz="16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стратегију </a:t>
            </a:r>
            <a:r>
              <a:rPr lang="ru-RU" sz="1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 политику развоја рударства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ru-RU" sz="1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геолошка истраживања која се односе на експлоатацију минералних </a:t>
            </a:r>
            <a:r>
              <a:rPr lang="ru-RU" sz="16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сировина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ru-RU" sz="16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енергетску </a:t>
            </a:r>
            <a:r>
              <a:rPr lang="ru-RU" sz="1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политику и планирање развоја енергетике у области електричне енергије, природног гаса, нафте и деривата нафте и других енергената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ru-RU" sz="1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стратегију и политику енергетске </a:t>
            </a:r>
            <a:r>
              <a:rPr lang="ru-RU" sz="16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безбедности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ru-RU" sz="16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нуклеарна </a:t>
            </a:r>
            <a:r>
              <a:rPr lang="ru-RU" sz="1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енергетска постројења чија је намена производња електричне, односно топлотне енергије, производња, коришћење и одлагање радиоактивних материјала у тим </a:t>
            </a:r>
            <a:r>
              <a:rPr lang="ru-RU" sz="16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објектима</a:t>
            </a:r>
            <a:endParaRPr lang="ru-RU" sz="1600" b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ru-RU" sz="1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рационалну употребу енергије и енергетску </a:t>
            </a:r>
            <a:r>
              <a:rPr lang="ru-RU" sz="16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ефикасност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ru-RU" sz="16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обновљиве </a:t>
            </a:r>
            <a:r>
              <a:rPr lang="ru-RU" sz="1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изворе </a:t>
            </a:r>
            <a:r>
              <a:rPr lang="ru-RU" sz="16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енергије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ru-RU" sz="16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заштиту </a:t>
            </a:r>
            <a:r>
              <a:rPr lang="ru-RU" sz="1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животне средине, одрживо коришћење водних ресурса и климатске промене у области </a:t>
            </a:r>
            <a:r>
              <a:rPr lang="ru-RU" sz="16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енергетике</a:t>
            </a:r>
            <a:endParaRPr lang="ru-RU" sz="1600" b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ru-RU" sz="1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стратегију и политику развоја природних </a:t>
            </a:r>
            <a:r>
              <a:rPr lang="ru-RU" sz="16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ресурса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ru-RU" sz="16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истраживања </a:t>
            </a:r>
            <a:r>
              <a:rPr lang="ru-RU" sz="1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која се односе на експлоатацију природних </a:t>
            </a:r>
            <a:r>
              <a:rPr lang="ru-RU" sz="16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ресурса</a:t>
            </a:r>
            <a:endParaRPr lang="sr-Cyrl-RS" sz="1600" b="1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sr-Cyrl-RS" sz="16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...</a:t>
            </a:r>
            <a:endParaRPr lang="en-US" sz="1600" b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lvl="0" indent="0" algn="ctr" fontAlgn="base">
              <a:spcBef>
                <a:spcPts val="0"/>
              </a:spcBef>
              <a:spcAft>
                <a:spcPct val="0"/>
              </a:spcAft>
              <a:buNone/>
            </a:pPr>
            <a:endParaRPr lang="sr-Cyrl-CS" sz="1600" b="1" u="sng" dirty="0" smtClean="0">
              <a:solidFill>
                <a:srgbClr val="000000"/>
              </a:solidFill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34385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339933"/>
          </a:solidFill>
          <a:scene3d>
            <a:camera prst="obliqueBottomLeft"/>
            <a:lightRig rig="threePt" dir="t"/>
          </a:scene3d>
        </p:spPr>
        <p:txBody>
          <a:bodyPr>
            <a:normAutofit/>
          </a:bodyPr>
          <a:lstStyle/>
          <a:p>
            <a:r>
              <a:rPr lang="sr-Cyrl-CS" sz="2800" b="1" dirty="0" smtClean="0">
                <a:solidFill>
                  <a:schemeClr val="bg1"/>
                </a:solidFill>
              </a:rPr>
              <a:t>Министарство пољопривреде, шумарства                                 и водопривреде</a:t>
            </a:r>
            <a:endParaRPr lang="en-US" sz="2800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71600" y="1628800"/>
            <a:ext cx="7416824" cy="5184576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sr-Cyrl-RS" sz="16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Основано Законом о министарствима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sr-Cyrl-RS" sz="16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Поред осталих, обавља и послове </a:t>
            </a:r>
            <a:r>
              <a:rPr lang="sr-Cyrl-RS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државне управе који се односе </a:t>
            </a:r>
            <a:r>
              <a:rPr lang="sr-Cyrl-RS" sz="16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 </a:t>
            </a:r>
            <a:r>
              <a:rPr lang="ru-RU" sz="16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очување </a:t>
            </a:r>
            <a:r>
              <a:rPr lang="ru-RU" sz="1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 одрживо коришћење биљних и животињских генетичких ресурса за храну и </a:t>
            </a:r>
            <a:r>
              <a:rPr lang="ru-RU" sz="16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пољопривреду</a:t>
            </a:r>
            <a:r>
              <a:rPr lang="sr-Cyrl-RS" sz="16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...</a:t>
            </a:r>
          </a:p>
          <a:p>
            <a:pPr marL="0" indent="0">
              <a:spcBef>
                <a:spcPts val="0"/>
              </a:spcBef>
              <a:spcAft>
                <a:spcPts val="600"/>
              </a:spcAft>
              <a:buNone/>
            </a:pPr>
            <a:endParaRPr lang="ru-RU" sz="1000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spcBef>
                <a:spcPts val="0"/>
              </a:spcBef>
              <a:spcAft>
                <a:spcPts val="600"/>
              </a:spcAft>
              <a:buNone/>
            </a:pPr>
            <a:r>
              <a:rPr lang="ru-RU" sz="16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Органи </a:t>
            </a: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управе у саставу </a:t>
            </a:r>
            <a:r>
              <a:rPr lang="ru-RU" sz="16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Министарства: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sr-Cyrl-RS" sz="16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Управа за </a:t>
            </a:r>
            <a:r>
              <a:rPr lang="sr-Cyrl-RS" sz="16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ветерину </a:t>
            </a:r>
            <a:r>
              <a:rPr lang="sr-Cyrl-RS" sz="16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– обавља послове државне управе који се односе на </a:t>
            </a: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здравствену заштиту </a:t>
            </a:r>
            <a:r>
              <a:rPr lang="ru-RU" sz="16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животиња, ветеринарско-санитарну </a:t>
            </a: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контролу у производњи и у унутрашњем и спољном промету </a:t>
            </a:r>
            <a:r>
              <a:rPr lang="ru-RU" sz="16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животиња...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ru-RU" sz="16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Управа за заштиту биља </a:t>
            </a: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– обавља послове државне управе који се односе на </a:t>
            </a:r>
            <a:r>
              <a:rPr lang="ru-RU" sz="16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заштиту </a:t>
            </a: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биља од заразних болести и </a:t>
            </a:r>
            <a:r>
              <a:rPr lang="ru-RU" sz="16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штеточина, контролу </a:t>
            </a: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примене средстава за заштиту </a:t>
            </a:r>
            <a:r>
              <a:rPr lang="ru-RU" sz="16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биља...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ru-RU" sz="16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Републичка дирекција </a:t>
            </a:r>
            <a:r>
              <a:rPr lang="ru-RU" sz="16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 </a:t>
            </a:r>
            <a:r>
              <a:rPr lang="ru-RU" sz="16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воде </a:t>
            </a:r>
            <a:r>
              <a:rPr lang="ru-RU" sz="16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– </a:t>
            </a: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обавља послове државне управе који се односе на политику </a:t>
            </a:r>
            <a:r>
              <a:rPr lang="ru-RU" sz="16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водопривреде, заштиту </a:t>
            </a: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од </a:t>
            </a:r>
            <a:r>
              <a:rPr lang="ru-RU" sz="16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вода, </a:t>
            </a: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спровођење мера заштите вода и планску рационализацију потрошње </a:t>
            </a:r>
            <a:r>
              <a:rPr lang="ru-RU" sz="16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воде...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ru-RU" sz="16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Управа за шуме </a:t>
            </a:r>
            <a:r>
              <a:rPr lang="ru-RU" sz="16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– </a:t>
            </a: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обавља послове државне управе који се односе на политику </a:t>
            </a:r>
            <a:r>
              <a:rPr lang="ru-RU" sz="16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шумарства, </a:t>
            </a: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очување </a:t>
            </a:r>
            <a:r>
              <a:rPr lang="ru-RU" sz="16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шума, </a:t>
            </a: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унапређење и коришћење шума и </a:t>
            </a:r>
            <a:r>
              <a:rPr lang="ru-RU" sz="16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дивљачи, </a:t>
            </a: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спровођење мера заштите шума и </a:t>
            </a:r>
            <a:r>
              <a:rPr lang="ru-RU" sz="16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дивљачи...</a:t>
            </a:r>
            <a:endParaRPr lang="sr-Cyrl-CS" sz="1600" b="1" u="sng" dirty="0" smtClean="0">
              <a:solidFill>
                <a:srgbClr val="000000"/>
              </a:solidFill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157873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339933"/>
          </a:solidFill>
          <a:scene3d>
            <a:camera prst="obliqueBottomLeft"/>
            <a:lightRig rig="threePt" dir="t"/>
          </a:scene3d>
        </p:spPr>
        <p:txBody>
          <a:bodyPr>
            <a:normAutofit/>
          </a:bodyPr>
          <a:lstStyle/>
          <a:p>
            <a:r>
              <a:rPr lang="sr-Cyrl-CS" sz="2800" b="1" dirty="0" smtClean="0">
                <a:solidFill>
                  <a:schemeClr val="bg1"/>
                </a:solidFill>
              </a:rPr>
              <a:t>Министарство здравља</a:t>
            </a:r>
            <a:endParaRPr lang="en-US" sz="2800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608" y="1673424"/>
            <a:ext cx="7272808" cy="5184576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sr-Cyrl-RS" sz="16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Основано Законом о министарствима</a:t>
            </a:r>
          </a:p>
          <a:p>
            <a:pPr marL="0" indent="0">
              <a:spcBef>
                <a:spcPts val="0"/>
              </a:spcBef>
              <a:spcAft>
                <a:spcPts val="600"/>
              </a:spcAft>
              <a:buNone/>
            </a:pPr>
            <a:endParaRPr lang="sr-Cyrl-RS" sz="1600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spcBef>
                <a:spcPts val="0"/>
              </a:spcBef>
              <a:spcAft>
                <a:spcPts val="600"/>
              </a:spcAft>
              <a:buNone/>
            </a:pPr>
            <a:r>
              <a:rPr lang="sr-Cyrl-RS" sz="16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Поред осталих, обавља и послове </a:t>
            </a:r>
            <a:r>
              <a:rPr lang="sr-Cyrl-RS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државне управе који се </a:t>
            </a:r>
            <a:r>
              <a:rPr lang="sr-Cyrl-RS" sz="16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односе</a:t>
            </a:r>
            <a:r>
              <a:rPr lang="en-US" sz="16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sr-Cyrl-RS" sz="16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на: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ru-RU" sz="16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садржај </a:t>
            </a:r>
            <a:r>
              <a:rPr lang="ru-RU" sz="1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здравствене </a:t>
            </a:r>
            <a:r>
              <a:rPr lang="ru-RU" sz="16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заштите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ru-RU" sz="1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организацију здравствене заштите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ru-RU" sz="16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очување </a:t>
            </a:r>
            <a:r>
              <a:rPr lang="ru-RU" sz="1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 унапређење здравља грађана и праћење здравственог стања и здравствених потреба </a:t>
            </a:r>
            <a:r>
              <a:rPr lang="ru-RU" sz="16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становништва</a:t>
            </a:r>
            <a:endParaRPr lang="sr-Cyrl-RS" sz="1600" b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ru-RU" sz="1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производњу и промет лекова, медицинских средстава и помоћних лековитих средстава </a:t>
            </a:r>
            <a:endParaRPr lang="sr-Cyrl-RS" sz="1600" b="1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ru-RU" sz="16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здравствени и санитарни </a:t>
            </a:r>
            <a:r>
              <a:rPr lang="ru-RU" sz="1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надзор у области </a:t>
            </a:r>
            <a:r>
              <a:rPr lang="ru-RU" sz="16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здравствене </a:t>
            </a:r>
            <a:r>
              <a:rPr lang="ru-RU" sz="1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исправности животних намирница и предмета опште употребе у производњи и </a:t>
            </a:r>
            <a:r>
              <a:rPr lang="ru-RU" sz="16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промету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ru-RU" sz="1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</a:t>
            </a:r>
            <a:r>
              <a:rPr lang="ru-RU" sz="16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адзор јавног </a:t>
            </a:r>
            <a:r>
              <a:rPr lang="ru-RU" sz="1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снабдевања становништва хигијенски исправном водом за </a:t>
            </a:r>
            <a:r>
              <a:rPr lang="ru-RU" sz="16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пиће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ru-RU" sz="16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...</a:t>
            </a:r>
            <a:endParaRPr lang="sr-Cyrl-CS" sz="1600" b="1" u="sng" dirty="0" smtClean="0">
              <a:solidFill>
                <a:srgbClr val="000000"/>
              </a:solidFill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78318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339933"/>
          </a:solidFill>
          <a:scene3d>
            <a:camera prst="obliqueBottomLeft"/>
            <a:lightRig rig="threePt" dir="t"/>
          </a:scene3d>
        </p:spPr>
        <p:txBody>
          <a:bodyPr>
            <a:normAutofit/>
          </a:bodyPr>
          <a:lstStyle/>
          <a:p>
            <a:r>
              <a:rPr lang="sr-Cyrl-CS" sz="2800" b="1" dirty="0" smtClean="0">
                <a:solidFill>
                  <a:schemeClr val="bg1"/>
                </a:solidFill>
              </a:rPr>
              <a:t>Републички хидрометеоролошки завод</a:t>
            </a:r>
            <a:endParaRPr lang="en-US" sz="2800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71600" y="1772816"/>
            <a:ext cx="7416824" cy="5184576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sr-Cyrl-RS" sz="16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Основан Законом о министарствима</a:t>
            </a:r>
          </a:p>
          <a:p>
            <a:pPr marL="0" indent="0">
              <a:spcBef>
                <a:spcPts val="0"/>
              </a:spcBef>
              <a:spcAft>
                <a:spcPts val="600"/>
              </a:spcAft>
              <a:buNone/>
            </a:pPr>
            <a:endParaRPr lang="sr-Cyrl-RS" sz="1600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spcBef>
                <a:spcPts val="0"/>
              </a:spcBef>
              <a:spcAft>
                <a:spcPts val="600"/>
              </a:spcAft>
              <a:buNone/>
            </a:pPr>
            <a:r>
              <a:rPr lang="sr-Cyrl-RS" sz="16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Поред осталих, обавља и стручне послове и послове </a:t>
            </a:r>
            <a:r>
              <a:rPr lang="sr-Cyrl-RS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државне управе који се односе </a:t>
            </a:r>
            <a:r>
              <a:rPr lang="sr-Cyrl-RS" sz="16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на:</a:t>
            </a:r>
          </a:p>
          <a:p>
            <a:pPr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sr-Cyrl-RS" sz="1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систематска метеоролошка, климатолошка, агрометеоролошка и хидролошка мерења и осматрања</a:t>
            </a:r>
            <a:endParaRPr lang="en-US" sz="1600" b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sr-Cyrl-RS" sz="1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праћење, анализирање и прогнозирање стања и промена времена, климе и </a:t>
            </a:r>
            <a:r>
              <a:rPr lang="sr-Cyrl-RS" sz="16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вода</a:t>
            </a:r>
          </a:p>
          <a:p>
            <a:pPr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sr-Cyrl-RS" sz="16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развој </a:t>
            </a:r>
            <a:r>
              <a:rPr lang="sr-Cyrl-RS" sz="1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метода, оперативно осматрање и најаву појава непогода у атмосфери и </a:t>
            </a:r>
            <a:r>
              <a:rPr lang="sr-Cyrl-RS" sz="16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хидросфери</a:t>
            </a:r>
          </a:p>
          <a:p>
            <a:pPr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ru-RU" sz="1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израду предлога за коришћење енергетског потенцијала Сунца и </a:t>
            </a:r>
            <a:r>
              <a:rPr lang="ru-RU" sz="16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ветра</a:t>
            </a:r>
          </a:p>
          <a:p>
            <a:pPr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ru-RU" sz="1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истраживање процеса у атмосфери и хидросфери и развој метода и модела за прогнозу времена, климе и вода и модификације времена</a:t>
            </a:r>
          </a:p>
          <a:p>
            <a:pPr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ru-RU" sz="1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противградну </a:t>
            </a: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заштиту</a:t>
            </a:r>
          </a:p>
          <a:p>
            <a:pPr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sr-Cyrl-RS" sz="16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...</a:t>
            </a:r>
            <a:endParaRPr lang="sr-Cyrl-CS" sz="1600" b="1" u="sng" dirty="0" smtClean="0">
              <a:solidFill>
                <a:srgbClr val="000000"/>
              </a:solidFill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742924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339933"/>
          </a:solidFill>
          <a:scene3d>
            <a:camera prst="obliqueBottomLeft"/>
            <a:lightRig rig="threePt" dir="t"/>
          </a:scene3d>
        </p:spPr>
        <p:txBody>
          <a:bodyPr>
            <a:normAutofit/>
          </a:bodyPr>
          <a:lstStyle/>
          <a:p>
            <a:r>
              <a:rPr lang="sr-Cyrl-CS" sz="2800" b="1" dirty="0" smtClean="0">
                <a:solidFill>
                  <a:schemeClr val="bg1"/>
                </a:solidFill>
              </a:rPr>
              <a:t>ПРАВ</a:t>
            </a:r>
            <a:r>
              <a:rPr lang="sr-Latn-RS" sz="2800" b="1" dirty="0" smtClean="0">
                <a:solidFill>
                  <a:schemeClr val="bg1"/>
                </a:solidFill>
              </a:rPr>
              <a:t>O</a:t>
            </a:r>
            <a:r>
              <a:rPr lang="sr-Cyrl-CS" sz="2800" b="1" dirty="0" smtClean="0">
                <a:solidFill>
                  <a:schemeClr val="bg1"/>
                </a:solidFill>
              </a:rPr>
              <a:t> ЗЖС У СРБИЈИ</a:t>
            </a:r>
            <a:endParaRPr lang="sr-Cyrl-CS" sz="2800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5576" y="1772816"/>
            <a:ext cx="7560840" cy="4968552"/>
          </a:xfrm>
        </p:spPr>
        <p:txBody>
          <a:bodyPr>
            <a:noAutofit/>
          </a:bodyPr>
          <a:lstStyle/>
          <a:p>
            <a:r>
              <a:rPr lang="sr-Latn-R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Душанов </a:t>
            </a:r>
            <a:r>
              <a:rPr 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законик (најзначајнији </a:t>
            </a:r>
            <a:r>
              <a:rPr lang="sr-Latn-R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извор права у средњовековној </a:t>
            </a:r>
            <a:r>
              <a:rPr 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Србији), ни остали </a:t>
            </a:r>
            <a:r>
              <a:rPr lang="sr-Latn-R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правни извори </a:t>
            </a:r>
            <a:r>
              <a:rPr 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тог </a:t>
            </a:r>
            <a:r>
              <a:rPr lang="sr-Latn-R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доба, не садрже ниједну норму </a:t>
            </a:r>
            <a:r>
              <a:rPr 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 заштити животнe срединe</a:t>
            </a:r>
            <a:endParaRPr lang="sr-Cyrl-RS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sr-Latn-RS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Прв</a:t>
            </a:r>
            <a:r>
              <a:rPr lang="sr-Cyrl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пропис</a:t>
            </a:r>
            <a:r>
              <a:rPr lang="sr-Cyrl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Latn-R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из области </a:t>
            </a:r>
            <a:r>
              <a:rPr lang="sr-Cyrl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зжс - </a:t>
            </a:r>
            <a:r>
              <a:rPr 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статути приморских</a:t>
            </a:r>
            <a:r>
              <a:rPr lang="sr-Cyrl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градова</a:t>
            </a:r>
            <a:r>
              <a:rPr lang="sr-Cyrl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sr-Latn-RS" sz="1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Статут</a:t>
            </a:r>
            <a:r>
              <a:rPr lang="sr-Cyrl-RS" sz="1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ом</a:t>
            </a:r>
            <a:r>
              <a:rPr lang="sr-Latn-RS" sz="1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Latn-RS" sz="1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града Будве</a:t>
            </a:r>
            <a:r>
              <a:rPr lang="sr-Latn-RS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стипулисана забрана </a:t>
            </a:r>
            <a:r>
              <a:rPr lang="sr-Latn-RS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бацања</a:t>
            </a:r>
            <a:r>
              <a:rPr lang="sr-Cyrl-RS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Latn-RS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смећа </a:t>
            </a:r>
            <a:r>
              <a:rPr lang="sr-Latn-RS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sr-Latn-RS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улице</a:t>
            </a:r>
            <a:r>
              <a:rPr lang="sr-Cyrl-RS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Latn-RS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Latn-RS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просипање отпадних </a:t>
            </a:r>
            <a:r>
              <a:rPr lang="sr-Latn-RS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вода</a:t>
            </a:r>
            <a:r>
              <a:rPr lang="sr-Cyrl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– разлог нормирања</a:t>
            </a:r>
            <a:r>
              <a:rPr 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sr-Latn-R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осим </a:t>
            </a:r>
            <a:r>
              <a:rPr 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естет</a:t>
            </a:r>
            <a:r>
              <a:rPr lang="sr-Cyrl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ике</a:t>
            </a:r>
            <a:r>
              <a:rPr 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sr-Cyrl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је</a:t>
            </a:r>
            <a:r>
              <a:rPr 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страх </a:t>
            </a:r>
            <a:r>
              <a:rPr lang="sr-Latn-R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од </a:t>
            </a:r>
            <a:r>
              <a:rPr 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куг</a:t>
            </a:r>
            <a:r>
              <a:rPr lang="sr-Cyrl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 </a:t>
            </a:r>
            <a:r>
              <a:rPr 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која </a:t>
            </a:r>
            <a:r>
              <a:rPr lang="sr-Latn-R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је због лоше хигијене харала у </a:t>
            </a:r>
            <a:r>
              <a:rPr 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европски</a:t>
            </a:r>
            <a:r>
              <a:rPr lang="sr-Cyrl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</a:t>
            </a:r>
            <a:r>
              <a:rPr 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градов</a:t>
            </a:r>
            <a:r>
              <a:rPr lang="sr-Cyrl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има</a:t>
            </a:r>
            <a:r>
              <a:rPr 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Latn-R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који нису имали </a:t>
            </a:r>
            <a:r>
              <a:rPr 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канализацију</a:t>
            </a:r>
            <a:endParaRPr lang="sr-Cyrl-RS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sr-Latn-R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Изузетан значај који рудно богатство има за развитак домаће привреде </a:t>
            </a:r>
            <a:r>
              <a:rPr 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условио</a:t>
            </a:r>
            <a:r>
              <a:rPr lang="sr-Cyrl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је </a:t>
            </a:r>
            <a:r>
              <a:rPr lang="sr-Latn-R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доношење закона који би регулисао ту </a:t>
            </a:r>
            <a:r>
              <a:rPr 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материју</a:t>
            </a:r>
            <a:r>
              <a:rPr lang="sr-Cyrl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 </a:t>
            </a:r>
            <a:r>
              <a:rPr lang="sr-Latn-R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време деспота Стефана Лазаревића донет </a:t>
            </a:r>
            <a:r>
              <a:rPr lang="sr-Latn-RS" sz="1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Закон о </a:t>
            </a:r>
            <a:r>
              <a:rPr lang="sr-Latn-RS" sz="1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рудницима</a:t>
            </a:r>
            <a:r>
              <a:rPr lang="sr-Cyrl-RS" sz="1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Cyrl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 </a:t>
            </a:r>
            <a:r>
              <a:rPr lang="sr-Latn-R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оно време био изузетно напредан и представљао је први такав закон </a:t>
            </a:r>
            <a:r>
              <a:rPr 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</a:t>
            </a:r>
            <a:r>
              <a:rPr lang="sr-Cyrl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овим просторима</a:t>
            </a:r>
            <a:endParaRPr lang="sr-Cyrl-RS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ctr" fontAlgn="base">
              <a:spcBef>
                <a:spcPct val="0"/>
              </a:spcBef>
              <a:spcAft>
                <a:spcPct val="0"/>
              </a:spcAft>
              <a:buNone/>
            </a:pPr>
            <a:endParaRPr lang="sr-Cyrl-RS" sz="1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buNone/>
            </a:pPr>
            <a:endParaRPr lang="en-US" sz="18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23269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339933"/>
          </a:solidFill>
          <a:scene3d>
            <a:camera prst="obliqueBottomLeft"/>
            <a:lightRig rig="threePt" dir="t"/>
          </a:scene3d>
        </p:spPr>
        <p:txBody>
          <a:bodyPr>
            <a:normAutofit/>
          </a:bodyPr>
          <a:lstStyle/>
          <a:p>
            <a:r>
              <a:rPr lang="sr-Cyrl-CS" sz="2800" b="1" dirty="0" smtClean="0">
                <a:solidFill>
                  <a:schemeClr val="bg1"/>
                </a:solidFill>
              </a:rPr>
              <a:t>ПРАВ</a:t>
            </a:r>
            <a:r>
              <a:rPr lang="sr-Latn-RS" sz="2800" b="1" dirty="0" smtClean="0">
                <a:solidFill>
                  <a:schemeClr val="bg1"/>
                </a:solidFill>
              </a:rPr>
              <a:t>O</a:t>
            </a:r>
            <a:r>
              <a:rPr lang="sr-Cyrl-CS" sz="2800" b="1" dirty="0" smtClean="0">
                <a:solidFill>
                  <a:schemeClr val="bg1"/>
                </a:solidFill>
              </a:rPr>
              <a:t> ЗЖС У СРБИЈИ</a:t>
            </a:r>
            <a:endParaRPr lang="sr-Cyrl-CS" sz="2800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5576" y="1772816"/>
            <a:ext cx="7560840" cy="4968552"/>
          </a:xfrm>
        </p:spPr>
        <p:txBody>
          <a:bodyPr>
            <a:noAutofit/>
          </a:bodyPr>
          <a:lstStyle/>
          <a:p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Настанак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Краљевине 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СХС,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 касније Краљевине Југославије, довео 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убрзане 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урбанизације до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тада претежно аграрне 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земље – било неопходно уредити правни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положај грађевинског земљишта и јавних 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добара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са циљем заштите јавног 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интереса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закони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који су уређивали области заштите грађевниског земљишта и 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јавних добара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садржали и норме из 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области права зжс - нпр. </a:t>
            </a:r>
            <a:r>
              <a:rPr lang="ru-RU" sz="1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Закон </a:t>
            </a:r>
            <a:r>
              <a:rPr lang="ru-RU" sz="1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 шумама из </a:t>
            </a:r>
            <a:r>
              <a:rPr lang="ru-RU" sz="1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1929, Грађевински закон </a:t>
            </a:r>
            <a:r>
              <a:rPr lang="ru-RU" sz="1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 1931. </a:t>
            </a:r>
            <a:endParaRPr lang="ru-RU" sz="18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Прописи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којима је ова материја била регулисана у Србији 19. века, а касније и 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 Краљевини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Југославији, </a:t>
            </a:r>
            <a: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примарно су уређивали </a:t>
            </a: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неку </a:t>
            </a:r>
            <a: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другу правну </a:t>
            </a: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област, а тек посредно и проблематику </a:t>
            </a:r>
            <a: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зжс</a:t>
            </a:r>
          </a:p>
          <a:p>
            <a:endParaRPr lang="ru-RU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Прописи који </a:t>
            </a: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се посебно баве заштитом животне средине настају </a:t>
            </a:r>
            <a: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после Другог светског рата 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разлог је индустријализација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обнова земље</a:t>
            </a:r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ctr" fontAlgn="base">
              <a:spcBef>
                <a:spcPct val="0"/>
              </a:spcBef>
              <a:spcAft>
                <a:spcPct val="0"/>
              </a:spcAft>
              <a:buNone/>
            </a:pPr>
            <a:endParaRPr lang="sr-Cyrl-RS" sz="1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buNone/>
            </a:pPr>
            <a:endParaRPr lang="en-US" sz="18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697794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339933"/>
          </a:solidFill>
          <a:scene3d>
            <a:camera prst="obliqueBottomLeft"/>
            <a:lightRig rig="threePt" dir="t"/>
          </a:scene3d>
        </p:spPr>
        <p:txBody>
          <a:bodyPr>
            <a:normAutofit/>
          </a:bodyPr>
          <a:lstStyle/>
          <a:p>
            <a:r>
              <a:rPr lang="sr-Cyrl-CS" sz="2800" b="1" dirty="0" smtClean="0">
                <a:solidFill>
                  <a:schemeClr val="bg1"/>
                </a:solidFill>
              </a:rPr>
              <a:t>ПРАВ</a:t>
            </a:r>
            <a:r>
              <a:rPr lang="sr-Latn-RS" sz="2800" b="1" dirty="0" smtClean="0">
                <a:solidFill>
                  <a:schemeClr val="bg1"/>
                </a:solidFill>
              </a:rPr>
              <a:t>O</a:t>
            </a:r>
            <a:r>
              <a:rPr lang="sr-Cyrl-CS" sz="2800" b="1" dirty="0" smtClean="0">
                <a:solidFill>
                  <a:schemeClr val="bg1"/>
                </a:solidFill>
              </a:rPr>
              <a:t> ЗЖС У СРБИЈИ</a:t>
            </a:r>
            <a:endParaRPr lang="sr-Cyrl-CS" sz="2800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968552"/>
          </a:xfrm>
        </p:spPr>
        <p:txBody>
          <a:bodyPr>
            <a:noAutofit/>
          </a:bodyPr>
          <a:lstStyle/>
          <a:p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После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Другог светског 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рата на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нивоу 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Југославије донет савезни </a:t>
            </a:r>
            <a:r>
              <a:rPr lang="ru-RU" sz="1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Општи закон </a:t>
            </a:r>
            <a:r>
              <a:rPr lang="ru-RU" sz="1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 шумама </a:t>
            </a:r>
            <a:r>
              <a:rPr lang="ru-RU" sz="1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1947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предвиђена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могућност 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заштите шумских предела и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да се они шумски предели који имају одређени историјски 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 национални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значај могу прогласити за националне 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паркове – разрађен </a:t>
            </a:r>
            <a: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Уредбом </a:t>
            </a: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 управљању националним парковима 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из 1948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Нови </a:t>
            </a:r>
            <a:r>
              <a:rPr lang="ru-RU" sz="1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Закон </a:t>
            </a:r>
            <a:r>
              <a:rPr lang="ru-RU" sz="1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 шумама из </a:t>
            </a:r>
            <a:r>
              <a:rPr lang="ru-RU" sz="1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1974</a:t>
            </a:r>
            <a: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>
              <a:buFont typeface="Times New Roman" panose="02020603050405020304" pitchFamily="18" charset="0"/>
              <a:buChar char="-"/>
            </a:pP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шуме се морају одржавати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обнављати и користити тако да се очува њихова вредност, 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обезбеде трајност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стално повећавање прираста и приноса, као и њихове 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општекорисне функције</a:t>
            </a:r>
          </a:p>
          <a:p>
            <a:pPr>
              <a:buFont typeface="Times New Roman" panose="02020603050405020304" pitchFamily="18" charset="0"/>
              <a:buChar char="-"/>
            </a:pP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забрањени се пустошење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крчење шума, сеча која 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није одобрена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као редован вид обнављања шума, паша и брст коза и друге стоке, 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сакупљање шушња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маховине, сеча семенских 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стабала</a:t>
            </a:r>
          </a:p>
          <a:p>
            <a:pPr>
              <a:buFont typeface="Times New Roman" panose="02020603050405020304" pitchFamily="18" charset="0"/>
              <a:buChar char="-"/>
            </a:pP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посебно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се забрањује 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сеча Панчићеве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оморике, бреста, деверастог јавора и других врста заштићених 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посебним прописима</a:t>
            </a:r>
          </a:p>
          <a:p>
            <a:pPr>
              <a:buFont typeface="Times New Roman" panose="02020603050405020304" pitchFamily="18" charset="0"/>
              <a:buChar char="-"/>
            </a:pP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Поједине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шуме 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могу бити проглашене за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шуме са посебном 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наменом - о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могу 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бити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шуме које 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представљају изузетне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природне 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реткости,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шуме намењене за излетишта и шуме намењене 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настави и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војним 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потребама</a:t>
            </a:r>
          </a:p>
          <a:p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Надзор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над извршавањем 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Закона – шумарска инспекција - широка овлашћења</a:t>
            </a:r>
            <a:endParaRPr lang="en-US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000577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339933"/>
          </a:solidFill>
          <a:scene3d>
            <a:camera prst="obliqueBottomLeft"/>
            <a:lightRig rig="threePt" dir="t"/>
          </a:scene3d>
        </p:spPr>
        <p:txBody>
          <a:bodyPr>
            <a:normAutofit/>
          </a:bodyPr>
          <a:lstStyle/>
          <a:p>
            <a:r>
              <a:rPr lang="sr-Cyrl-CS" sz="2800" b="1" dirty="0" smtClean="0">
                <a:solidFill>
                  <a:schemeClr val="bg1"/>
                </a:solidFill>
              </a:rPr>
              <a:t>ПРАВ</a:t>
            </a:r>
            <a:r>
              <a:rPr lang="sr-Latn-RS" sz="2800" b="1" dirty="0" smtClean="0">
                <a:solidFill>
                  <a:schemeClr val="bg1"/>
                </a:solidFill>
              </a:rPr>
              <a:t>O</a:t>
            </a:r>
            <a:r>
              <a:rPr lang="sr-Cyrl-CS" sz="2800" b="1" dirty="0" smtClean="0">
                <a:solidFill>
                  <a:schemeClr val="bg1"/>
                </a:solidFill>
              </a:rPr>
              <a:t> ЗЖС У СРБИЈИ</a:t>
            </a:r>
            <a:endParaRPr lang="sr-Cyrl-CS" sz="2800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1560" y="1556792"/>
            <a:ext cx="7920880" cy="4968552"/>
          </a:xfrm>
        </p:spPr>
        <p:txBody>
          <a:bodyPr>
            <a:noAutofit/>
          </a:bodyPr>
          <a:lstStyle/>
          <a:p>
            <a:r>
              <a:rPr lang="ru-RU" sz="1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Основни </a:t>
            </a:r>
            <a:r>
              <a:rPr lang="ru-RU" sz="1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закон о водама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донет је 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савезном нивоу </a:t>
            </a: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1963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усвајањем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уставних амандмана, већи број одредаба овог закона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престао је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да важи услед преласка надлежности са савезног на ниво федералних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јединица – од одредаба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које се односе на заштиту вода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остале да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важе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само норме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које се односе на доношење Правилника о опасним материјама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које се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 смеју уносити у воде и Правилника о врстама и начину осматрања и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испитивања квалитативних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квантитативних промена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вода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Промена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надлежности убрзо је резултирала доношењем </a:t>
            </a: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републичког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Закона о </a:t>
            </a:r>
            <a:r>
              <a:rPr lang="ru-RU" sz="1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водама Србије </a:t>
            </a: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1967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>
              <a:buFont typeface="Times New Roman" panose="02020603050405020304" pitchFamily="18" charset="0"/>
              <a:buChar char="-"/>
            </a:pP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забрањује се уношење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отпада и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отровних материја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 воде изнад максимално одређених количина, одлагање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индустријског отпада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 површинске воде и на њихове обале,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извођење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било каквих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радова који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могу угрозити биолошки минимум у водотоку, режим подземних вода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или квалитет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издашност ресурса минералне, термалне и текуће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воде</a:t>
            </a:r>
          </a:p>
          <a:p>
            <a:pPr>
              <a:buFont typeface="Times New Roman" panose="02020603050405020304" pitchFamily="18" charset="0"/>
              <a:buChar char="-"/>
            </a:pP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обавеза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 све организације удруженог рада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да у одреженом року морају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изградити одговарајуће уређаје за пречишћавање отпадних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вода - могућност да организацијама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рада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које не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испуне овај услов буде забрањено изадавање водопривредне сагласности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 изградњу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реконструкцију њихових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објеката</a:t>
            </a:r>
          </a:p>
          <a:p>
            <a:pPr>
              <a:buFont typeface="Times New Roman" panose="02020603050405020304" pitchFamily="18" charset="0"/>
              <a:buChar char="-"/>
            </a:pP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омогућио доношење уредаби којима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су ближе уређени неки аспекти правне заштите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вода (нпр. Уредба о класификацији вода)</a:t>
            </a:r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10569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339933"/>
          </a:solidFill>
          <a:scene3d>
            <a:camera prst="obliqueBottomLeft"/>
            <a:lightRig rig="threePt" dir="t"/>
          </a:scene3d>
        </p:spPr>
        <p:txBody>
          <a:bodyPr>
            <a:normAutofit/>
          </a:bodyPr>
          <a:lstStyle/>
          <a:p>
            <a:r>
              <a:rPr lang="sr-Cyrl-CS" sz="2800" b="1" dirty="0" smtClean="0">
                <a:solidFill>
                  <a:schemeClr val="bg1"/>
                </a:solidFill>
              </a:rPr>
              <a:t>ПРАВ</a:t>
            </a:r>
            <a:r>
              <a:rPr lang="sr-Latn-RS" sz="2800" b="1" dirty="0" smtClean="0">
                <a:solidFill>
                  <a:schemeClr val="bg1"/>
                </a:solidFill>
              </a:rPr>
              <a:t>O</a:t>
            </a:r>
            <a:r>
              <a:rPr lang="sr-Cyrl-CS" sz="2800" b="1" dirty="0" smtClean="0">
                <a:solidFill>
                  <a:schemeClr val="bg1"/>
                </a:solidFill>
              </a:rPr>
              <a:t> ЗЖС У СРБИЈИ</a:t>
            </a:r>
            <a:endParaRPr lang="sr-Cyrl-CS" sz="2800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1560" y="1556792"/>
            <a:ext cx="7920880" cy="4968552"/>
          </a:xfrm>
        </p:spPr>
        <p:txBody>
          <a:bodyPr>
            <a:noAutofit/>
          </a:bodyPr>
          <a:lstStyle/>
          <a:p>
            <a:r>
              <a:rPr lang="ru-RU" sz="1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Савезни </a:t>
            </a:r>
            <a:r>
              <a:rPr lang="ru-RU" sz="1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Основни закон о </a:t>
            </a:r>
            <a:r>
              <a:rPr lang="ru-RU" sz="1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рударству -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регулисао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питање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минералних сировина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њихову експлоатацију из </a:t>
            </a: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1966:</a:t>
            </a:r>
          </a:p>
          <a:p>
            <a:pPr>
              <a:buFont typeface="Times New Roman" panose="02020603050405020304" pitchFamily="18" charset="0"/>
              <a:buChar char="-"/>
            </a:pP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простору на коме се налазе градска насеља,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саобраћајнице, водоградње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водоводи, електрични водови високог напона, подручје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извора минералних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термалних вода, споменици културе, природне реткости, војни објекти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гробља,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као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 на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подручју које је проглашено заштићеним није дозвољено истраживање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минералних сировина</a:t>
            </a:r>
          </a:p>
          <a:p>
            <a:pPr>
              <a:buFont typeface="Times New Roman" panose="02020603050405020304" pitchFamily="18" charset="0"/>
              <a:buChar char="-"/>
            </a:pP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ксплоатација минералних богатстава се може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вршити и на заштићеном подручју, уз прибављање посебне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дозволе надлежног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државног органа и уз предузимање одговарајућих мера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заштите</a:t>
            </a:r>
          </a:p>
          <a:p>
            <a:pPr>
              <a:buFont typeface="Times New Roman" panose="02020603050405020304" pitchFamily="18" charset="0"/>
              <a:buChar char="-"/>
            </a:pP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уређена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питања експлоатација рудних богатстава и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заштита животне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средине од штетних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утицаја</a:t>
            </a:r>
          </a:p>
          <a:p>
            <a:pPr>
              <a:buFont typeface="Times New Roman" panose="02020603050405020304" pitchFamily="18" charset="0"/>
              <a:buChar char="-"/>
            </a:pP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Савезни</a:t>
            </a:r>
            <a:r>
              <a:rPr lang="ru-RU" sz="1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Основни закон о ловству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из </a:t>
            </a: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1965 -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праксу први пут уводи подела дивљачи на заштићену и незаштићену, при чему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је нормирано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да се заштићена дивљач може ловити само у одређено доба, тј.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када није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ловостај, док се незаштићена дивљач може ловити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увек</a:t>
            </a:r>
          </a:p>
          <a:p>
            <a:r>
              <a:rPr lang="ru-RU" sz="1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Закон о ловству </a:t>
            </a:r>
            <a:r>
              <a:rPr lang="ru-RU" sz="1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Србије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из</a:t>
            </a: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1966.</a:t>
            </a:r>
            <a:r>
              <a:rPr lang="ru-RU" sz="1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републичком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нивоу - конкретизовао одредбе савезног закона; утврђена заштита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 птице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певачице и птице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од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значаја за пољопривреду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823868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339933"/>
          </a:solidFill>
          <a:scene3d>
            <a:camera prst="obliqueBottomLeft"/>
            <a:lightRig rig="threePt" dir="t"/>
          </a:scene3d>
        </p:spPr>
        <p:txBody>
          <a:bodyPr>
            <a:normAutofit/>
          </a:bodyPr>
          <a:lstStyle/>
          <a:p>
            <a:r>
              <a:rPr lang="sr-Cyrl-CS" sz="2800" b="1" dirty="0" smtClean="0">
                <a:solidFill>
                  <a:schemeClr val="bg1"/>
                </a:solidFill>
              </a:rPr>
              <a:t>ПРАВ</a:t>
            </a:r>
            <a:r>
              <a:rPr lang="sr-Latn-RS" sz="2800" b="1" dirty="0" smtClean="0">
                <a:solidFill>
                  <a:schemeClr val="bg1"/>
                </a:solidFill>
              </a:rPr>
              <a:t>O</a:t>
            </a:r>
            <a:r>
              <a:rPr lang="sr-Cyrl-CS" sz="2800" b="1" dirty="0" smtClean="0">
                <a:solidFill>
                  <a:schemeClr val="bg1"/>
                </a:solidFill>
              </a:rPr>
              <a:t> ЗЖС У СРБИЈИ</a:t>
            </a:r>
            <a:endParaRPr lang="sr-Cyrl-CS" sz="2800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1560" y="1484784"/>
            <a:ext cx="7920880" cy="4968552"/>
          </a:xfrm>
        </p:spPr>
        <p:txBody>
          <a:bodyPr>
            <a:noAutofit/>
          </a:bodyPr>
          <a:lstStyle/>
          <a:p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Савезни </a:t>
            </a:r>
            <a:r>
              <a:rPr lang="ru-RU" sz="1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 закон </a:t>
            </a:r>
            <a:r>
              <a:rPr lang="ru-RU" sz="1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 заштити ваздуха од загађивања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из </a:t>
            </a: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1965:</a:t>
            </a:r>
          </a:p>
          <a:p>
            <a:pPr>
              <a:buFont typeface="Times New Roman" panose="02020603050405020304" pitchFamily="18" charset="0"/>
              <a:buChar char="-"/>
            </a:pP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загађен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ваздух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ваздух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 коме количина штетних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материја прелази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„допуштену границу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</a:p>
          <a:p>
            <a:pPr>
              <a:buFont typeface="Times New Roman" panose="02020603050405020304" pitchFamily="18" charset="0"/>
              <a:buChar char="-"/>
            </a:pP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обавеза друштвено-политичких заједница, других организација и грађана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да у складу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са својим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могућностима воде рачуна о заштити ваздуха од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загађења</a:t>
            </a:r>
          </a:p>
          <a:p>
            <a:pPr>
              <a:buFont typeface="Times New Roman" panose="02020603050405020304" pitchFamily="18" charset="0"/>
              <a:buChar char="-"/>
            </a:pP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ради спровођења заштите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ваздуха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забрана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приступа изградњи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индустријских и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других објеката и постројења који испуштају гас, дим, прашину и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друге штетне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материје које могу загадити ваздух, ако нису обезбеђени технички и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други услови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 заштиту ваздуха </a:t>
            </a:r>
            <a:endPara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Times New Roman" panose="02020603050405020304" pitchFamily="18" charset="0"/>
              <a:buChar char="-"/>
            </a:pP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предузећа чија постројења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испуштају у ваздух штетне материје изнад дозвољене границе дужна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су да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 року од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године изграде заштитне уређаје у својим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погонима</a:t>
            </a:r>
          </a:p>
          <a:p>
            <a:pPr>
              <a:buFont typeface="Times New Roman" panose="02020603050405020304" pitchFamily="18" charset="0"/>
              <a:buChar char="-"/>
            </a:pP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недостатак закона - за непоштовање наведених одредби предвиђене несразмерно благе санкције у односу на штету која настаје њиховим непоштовањем</a:t>
            </a:r>
          </a:p>
          <a:p>
            <a:pPr>
              <a:buFont typeface="Times New Roman" panose="02020603050405020304" pitchFamily="18" charset="0"/>
              <a:buChar char="-"/>
            </a:pPr>
            <a:endParaRPr lang="ru-RU" sz="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нивоу Србије </a:t>
            </a:r>
            <a:r>
              <a:rPr lang="ru-RU" sz="1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Закон </a:t>
            </a:r>
            <a:r>
              <a:rPr lang="ru-RU" sz="1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 заштити од </a:t>
            </a:r>
            <a:r>
              <a:rPr lang="ru-RU" sz="1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загађивања ваздуха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>
              <a:buFont typeface="Times New Roman" panose="02020603050405020304" pitchFamily="18" charset="0"/>
              <a:buChar char="-"/>
            </a:pP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загађивање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ваздуха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убацивање у ваздух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гаса, паре, дима, прашине и других материја из појединих извора у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количинама које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могу штетно утицати на здравље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становништва</a:t>
            </a:r>
          </a:p>
          <a:p>
            <a:pPr>
              <a:buFont typeface="Times New Roman" panose="02020603050405020304" pitchFamily="18" charset="0"/>
              <a:buChar char="-"/>
            </a:pP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разлику од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савезног,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предвиђао је далеко строже казне </a:t>
            </a:r>
            <a:endPara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Times New Roman" panose="02020603050405020304" pitchFamily="18" charset="0"/>
              <a:buChar char="-"/>
            </a:pP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надзор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над применом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закона - санитарна инспекција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53139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339933"/>
          </a:solidFill>
          <a:scene3d>
            <a:camera prst="obliqueBottomLeft"/>
            <a:lightRig rig="threePt" dir="t"/>
          </a:scene3d>
        </p:spPr>
        <p:txBody>
          <a:bodyPr>
            <a:normAutofit/>
          </a:bodyPr>
          <a:lstStyle/>
          <a:p>
            <a:r>
              <a:rPr lang="sr-Cyrl-CS" sz="2800" b="1" dirty="0" smtClean="0">
                <a:solidFill>
                  <a:schemeClr val="bg1"/>
                </a:solidFill>
              </a:rPr>
              <a:t>ПРАВ</a:t>
            </a:r>
            <a:r>
              <a:rPr lang="sr-Latn-RS" sz="2800" b="1" dirty="0" smtClean="0">
                <a:solidFill>
                  <a:schemeClr val="bg1"/>
                </a:solidFill>
              </a:rPr>
              <a:t>O</a:t>
            </a:r>
            <a:r>
              <a:rPr lang="sr-Cyrl-CS" sz="2800" b="1" dirty="0" smtClean="0">
                <a:solidFill>
                  <a:schemeClr val="bg1"/>
                </a:solidFill>
              </a:rPr>
              <a:t> ЗЖС У СРБИЈИ</a:t>
            </a:r>
            <a:endParaRPr lang="sr-Cyrl-CS" sz="2800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71600" y="1772816"/>
            <a:ext cx="7344816" cy="4968552"/>
          </a:xfrm>
        </p:spPr>
        <p:txBody>
          <a:bodyPr>
            <a:noAutofit/>
          </a:bodyPr>
          <a:lstStyle/>
          <a:p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основу Устава СФРЈ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из 1974,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Федерација је углавном за себе задржала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право да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уређује заштиту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животне средине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који су од интереса за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целу земљу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међународну заједницу </a:t>
            </a:r>
            <a:endPara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Федерација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је донела низ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закона - </a:t>
            </a:r>
            <a:r>
              <a:rPr lang="ru-RU" sz="1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Закон </a:t>
            </a:r>
            <a:r>
              <a:rPr lang="ru-RU" sz="1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 међурепубличким и међудржавним </a:t>
            </a:r>
            <a:r>
              <a:rPr lang="ru-RU" sz="1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водама</a:t>
            </a:r>
            <a:r>
              <a:rPr lang="ru-RU" sz="16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Закон </a:t>
            </a:r>
            <a:r>
              <a:rPr lang="ru-RU" sz="1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 заштити </a:t>
            </a:r>
            <a:r>
              <a:rPr lang="ru-RU" sz="1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становништва од заразних болести које угрожавају целу </a:t>
            </a:r>
            <a:r>
              <a:rPr lang="ru-RU" sz="1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земљу</a:t>
            </a:r>
            <a:r>
              <a:rPr lang="ru-RU" sz="16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Закон о </a:t>
            </a:r>
            <a:r>
              <a:rPr lang="ru-RU" sz="1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здравственој исправности животних намирница и предмета опште </a:t>
            </a:r>
            <a:r>
              <a:rPr lang="ru-RU" sz="1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употребе, </a:t>
            </a:r>
            <a:r>
              <a:rPr lang="ru-RU" sz="16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итд.</a:t>
            </a:r>
          </a:p>
          <a:p>
            <a:endPara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Прописи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 вези са заштитом животне средине у нашој земљи донети у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периоду после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Другог светског рата умногоме су допринели развоју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права зжс на овим просторима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Међутим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услед честих уставних промена, многи од њих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су остали 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„мртво слово на папиру</a:t>
            </a: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633500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339933"/>
          </a:solidFill>
          <a:scene3d>
            <a:camera prst="obliqueBottomLeft"/>
            <a:lightRig rig="threePt" dir="t"/>
          </a:scene3d>
        </p:spPr>
        <p:txBody>
          <a:bodyPr>
            <a:normAutofit/>
          </a:bodyPr>
          <a:lstStyle/>
          <a:p>
            <a:r>
              <a:rPr lang="sr-Cyrl-CS" sz="2800" b="1" dirty="0" smtClean="0">
                <a:solidFill>
                  <a:schemeClr val="bg1"/>
                </a:solidFill>
              </a:rPr>
              <a:t>ПРАВ</a:t>
            </a:r>
            <a:r>
              <a:rPr lang="sr-Latn-RS" sz="2800" b="1" dirty="0" smtClean="0">
                <a:solidFill>
                  <a:schemeClr val="bg1"/>
                </a:solidFill>
              </a:rPr>
              <a:t>O</a:t>
            </a:r>
            <a:r>
              <a:rPr lang="sr-Cyrl-CS" sz="2800" b="1" dirty="0" smtClean="0">
                <a:solidFill>
                  <a:schemeClr val="bg1"/>
                </a:solidFill>
              </a:rPr>
              <a:t> ЗЖС У СРБИЈИ</a:t>
            </a:r>
            <a:endParaRPr lang="sr-Cyrl-CS" sz="2800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3568" y="1628800"/>
            <a:ext cx="7848872" cy="4968552"/>
          </a:xfrm>
        </p:spPr>
        <p:txBody>
          <a:bodyPr>
            <a:noAutofit/>
          </a:bodyPr>
          <a:lstStyle/>
          <a:p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Седамдесетих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осамдесетих година 20.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века Србија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донела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читав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низ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посебних закона у области зжс: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Times New Roman" panose="02020603050405020304" pitchFamily="18" charset="0"/>
              <a:buChar char="-"/>
            </a:pP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Закон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 заштити ваздуха од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загађивања</a:t>
            </a:r>
          </a:p>
          <a:p>
            <a:pPr>
              <a:buFont typeface="Times New Roman" panose="02020603050405020304" pitchFamily="18" charset="0"/>
              <a:buChar char="-"/>
            </a:pP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Закон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 заштити становништва од буке </a:t>
            </a:r>
            <a:endPara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Times New Roman" panose="02020603050405020304" pitchFamily="18" charset="0"/>
              <a:buChar char="-"/>
            </a:pP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Закон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 спровођењу мера заштите од јонизујућих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зрачења</a:t>
            </a:r>
          </a:p>
          <a:p>
            <a:pPr>
              <a:buFont typeface="Times New Roman" panose="02020603050405020304" pitchFamily="18" charset="0"/>
              <a:buChar char="-"/>
            </a:pP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Закон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 заштити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природе</a:t>
            </a:r>
          </a:p>
          <a:p>
            <a:pPr>
              <a:buFont typeface="Times New Roman" panose="02020603050405020304" pitchFamily="18" charset="0"/>
              <a:buChar char="-"/>
            </a:pP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Закон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 заштити и развоју природних и радом створених вредности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човекове средине</a:t>
            </a:r>
          </a:p>
          <a:p>
            <a:pPr>
              <a:buFont typeface="Times New Roman" panose="02020603050405020304" pitchFamily="18" charset="0"/>
              <a:buChar char="-"/>
            </a:pP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Закон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 посебној заштити делова природе </a:t>
            </a:r>
            <a:endPara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Ови закоји су престали да важе </a:t>
            </a:r>
            <a:r>
              <a:rPr lang="ru-RU" sz="1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1991.</a:t>
            </a: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доношењем </a:t>
            </a: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системског закона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који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се односи на заштиту животне средине у Србији – </a:t>
            </a:r>
            <a:r>
              <a:rPr lang="ru-RU" sz="1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Закона о заштити животне </a:t>
            </a:r>
            <a:r>
              <a:rPr lang="ru-RU" sz="1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средине </a:t>
            </a: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циљ је да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се на јединствен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начин обухвате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сва добра заштите животне средине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(по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узору на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Шведску,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која је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такав системски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закон донела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1969)</a:t>
            </a: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Законом о заштити животне средине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предвиђена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је могућност да се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поједина питања могу уредити 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посебним законом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донети </a:t>
            </a:r>
            <a:r>
              <a:rPr lang="ru-RU" sz="1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Закон </a:t>
            </a:r>
            <a:r>
              <a:rPr lang="ru-RU" sz="1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 </a:t>
            </a:r>
            <a:r>
              <a:rPr lang="ru-RU" sz="1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водама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1991, </a:t>
            </a:r>
            <a:r>
              <a:rPr lang="ru-RU" sz="1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Закон </a:t>
            </a:r>
            <a:r>
              <a:rPr lang="ru-RU" sz="1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шумама</a:t>
            </a:r>
            <a:r>
              <a:rPr lang="ru-RU" sz="1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1991, </a:t>
            </a:r>
            <a:r>
              <a:rPr lang="ru-RU" sz="1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Закон о пољопривредном земљишту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1992, </a:t>
            </a:r>
            <a:r>
              <a:rPr lang="ru-RU" sz="1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Закон </a:t>
            </a:r>
            <a:r>
              <a:rPr lang="ru-RU" sz="1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 </a:t>
            </a:r>
            <a:r>
              <a:rPr lang="ru-RU" sz="1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ловству</a:t>
            </a: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1993, </a:t>
            </a:r>
            <a:r>
              <a:rPr lang="ru-RU" sz="1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Закон о националним парковима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1993, </a:t>
            </a:r>
            <a:r>
              <a:rPr lang="ru-RU" sz="1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Закон </a:t>
            </a:r>
            <a:r>
              <a:rPr lang="ru-RU" sz="1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 рибарству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1994, </a:t>
            </a:r>
            <a:r>
              <a:rPr lang="ru-RU" sz="1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Закон </a:t>
            </a:r>
            <a:r>
              <a:rPr lang="ru-RU" sz="1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 поступању са отпадним материјама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1996.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604521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441</TotalTime>
  <Words>2241</Words>
  <Application>Microsoft Office PowerPoint</Application>
  <PresentationFormat>On-screen Show (4:3)</PresentationFormat>
  <Paragraphs>177</Paragraphs>
  <Slides>18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Office Theme</vt:lpstr>
      <vt:lpstr>ПРАВНИ И ИНСТИТУЦИОНАЛНИ ОКВИР  ЗАШТИТЕ ЖИВОТНЕ СРЕДИНЕ  У РЕПУБЛИЦИ СРБИЈИ</vt:lpstr>
      <vt:lpstr>ПРАВO ЗЖС У СРБИЈИ</vt:lpstr>
      <vt:lpstr>ПРАВO ЗЖС У СРБИЈИ</vt:lpstr>
      <vt:lpstr>ПРАВO ЗЖС У СРБИЈИ</vt:lpstr>
      <vt:lpstr>ПРАВO ЗЖС У СРБИЈИ</vt:lpstr>
      <vt:lpstr>ПРАВO ЗЖС У СРБИЈИ</vt:lpstr>
      <vt:lpstr>ПРАВO ЗЖС У СРБИЈИ</vt:lpstr>
      <vt:lpstr>ПРАВO ЗЖС У СРБИЈИ</vt:lpstr>
      <vt:lpstr>ПРАВO ЗЖС У СРБИЈИ</vt:lpstr>
      <vt:lpstr>ПРАВO ЗЖС У СРБИЈИ</vt:lpstr>
      <vt:lpstr>СУБЈЕКТИ ПРАВА ЗЖС</vt:lpstr>
      <vt:lpstr>СУБЈЕКТИ ПРАВА ЗЖС</vt:lpstr>
      <vt:lpstr>Министарство заштите животне средине</vt:lpstr>
      <vt:lpstr>Агенција за заштиту животне средине</vt:lpstr>
      <vt:lpstr>Министарство рударства и енергетике</vt:lpstr>
      <vt:lpstr>Министарство пољопривреде, шумарства                                 и водопривреде</vt:lpstr>
      <vt:lpstr>Министарство здравља</vt:lpstr>
      <vt:lpstr>Републички хидрометеоролошки завод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НАЦИОНАЛНИ ПРАВНИ ИЗВОРИ            У ОБЛАСТИ                                               БЕЗБЕДНОСТИ И ЗДРАВЉА НА РАДУ</dc:title>
  <dc:creator>Aleksandra</dc:creator>
  <cp:lastModifiedBy>Aleksandra</cp:lastModifiedBy>
  <cp:revision>81</cp:revision>
  <dcterms:created xsi:type="dcterms:W3CDTF">2019-04-10T09:44:30Z</dcterms:created>
  <dcterms:modified xsi:type="dcterms:W3CDTF">2023-10-26T10:40:46Z</dcterms:modified>
</cp:coreProperties>
</file>